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2" r:id="rId4"/>
    <p:sldId id="270" r:id="rId5"/>
    <p:sldId id="264" r:id="rId6"/>
    <p:sldId id="274" r:id="rId7"/>
    <p:sldId id="284" r:id="rId8"/>
    <p:sldId id="271" r:id="rId9"/>
    <p:sldId id="272" r:id="rId10"/>
    <p:sldId id="273" r:id="rId11"/>
    <p:sldId id="265" r:id="rId12"/>
    <p:sldId id="266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76" r:id="rId26"/>
    <p:sldId id="297" r:id="rId27"/>
    <p:sldId id="282" r:id="rId28"/>
    <p:sldId id="277" r:id="rId29"/>
    <p:sldId id="278" r:id="rId30"/>
    <p:sldId id="279" r:id="rId31"/>
    <p:sldId id="280" r:id="rId32"/>
    <p:sldId id="275" r:id="rId33"/>
    <p:sldId id="281" r:id="rId34"/>
    <p:sldId id="267" r:id="rId35"/>
    <p:sldId id="268" r:id="rId36"/>
    <p:sldId id="269" r:id="rId37"/>
    <p:sldId id="263" r:id="rId38"/>
    <p:sldId id="257" r:id="rId39"/>
    <p:sldId id="259" r:id="rId40"/>
    <p:sldId id="260" r:id="rId41"/>
    <p:sldId id="261" r:id="rId42"/>
    <p:sldId id="298" r:id="rId43"/>
    <p:sldId id="299" r:id="rId4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2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II варіант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Держава</c:v>
                </c:pt>
                <c:pt idx="1">
                  <c:v>Вітчизняні інвестори</c:v>
                </c:pt>
                <c:pt idx="2">
                  <c:v>Іноземні інвестори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 варіант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2.5715206717864909E-3"/>
                  <c:y val="-2.63157894736843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Держава</c:v>
                </c:pt>
                <c:pt idx="1">
                  <c:v>Вітчизняні інвестори</c:v>
                </c:pt>
                <c:pt idx="2">
                  <c:v>Іноземні інвестори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</c:v>
                </c:pt>
                <c:pt idx="1">
                  <c:v>0.33000000000000007</c:v>
                </c:pt>
                <c:pt idx="2">
                  <c:v>0.33000000000000007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61257"/>
            <a:ext cx="12057017" cy="4937760"/>
          </a:xfrm>
        </p:spPr>
        <p:txBody>
          <a:bodyPr>
            <a:normAutofit fontScale="90000"/>
          </a:bodyPr>
          <a:lstStyle/>
          <a:p>
            <a:pPr algn="r"/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3100" b="1" dirty="0" err="1"/>
              <a:t>д.е.н</a:t>
            </a:r>
            <a:r>
              <a:rPr lang="uk-UA" sz="3100" b="1" dirty="0"/>
              <a:t>. </a:t>
            </a:r>
            <a:r>
              <a:rPr lang="uk-UA" sz="3100" b="1" dirty="0" smtClean="0"/>
              <a:t>С.В.</a:t>
            </a:r>
            <a:r>
              <a:rPr lang="uk-UA" sz="3100" b="1" dirty="0" err="1" smtClean="0"/>
              <a:t>Иванов</a:t>
            </a:r>
            <a:r>
              <a:rPr lang="uk-UA" sz="3100" b="1" dirty="0" smtClean="0"/>
              <a:t>, </a:t>
            </a:r>
            <a:r>
              <a:rPr lang="uk-UA" sz="3100" b="1" dirty="0" err="1" smtClean="0"/>
              <a:t>д.е.н</a:t>
            </a:r>
            <a:r>
              <a:rPr lang="uk-UA" sz="3100" b="1" dirty="0"/>
              <a:t>. </a:t>
            </a:r>
            <a:r>
              <a:rPr lang="uk-UA" sz="3100" b="1" dirty="0" smtClean="0"/>
              <a:t>В.І.Ляшенко, </a:t>
            </a:r>
            <a:br>
              <a:rPr lang="uk-UA" sz="3100" b="1" dirty="0" smtClean="0"/>
            </a:br>
            <a:r>
              <a:rPr lang="uk-UA" sz="3100" b="1" dirty="0" err="1" smtClean="0"/>
              <a:t>к.е.н</a:t>
            </a:r>
            <a:r>
              <a:rPr lang="uk-UA" sz="3100" b="1" dirty="0" smtClean="0"/>
              <a:t>. Є.В.</a:t>
            </a:r>
            <a:r>
              <a:rPr lang="uk-UA" sz="3100" b="1" dirty="0" err="1" smtClean="0"/>
              <a:t>Котов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uk-UA" sz="60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Сучасні перспективи промислових  </a:t>
            </a:r>
            <a:r>
              <a:rPr lang="uk-UA" sz="6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міст та регіонів </a:t>
            </a:r>
            <a:r>
              <a:rPr lang="uk-UA" sz="6000" b="1" dirty="0">
                <a:solidFill>
                  <a:srgbClr val="7030A0"/>
                </a:solidFill>
                <a:latin typeface="Arial Black" panose="020B0A04020102020204" pitchFamily="34" charset="0"/>
              </a:rPr>
              <a:t>або Казка про модернізацію</a:t>
            </a: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endParaRPr lang="ru-RU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010" y="4455620"/>
            <a:ext cx="11586755" cy="182761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Міжнародний центр дослідження соціально-економічних проблем модернізації  економіки та розвитку кооперації</a:t>
            </a:r>
          </a:p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Інститут економіки промисловості </a:t>
            </a:r>
            <a:r>
              <a:rPr lang="uk-UA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нан</a:t>
            </a: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україни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1440"/>
            <a:ext cx="10058400" cy="9013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Franklin Gothic Demi" pitchFamily="34" charset="0"/>
              </a:rPr>
              <a:t>Объективно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8721"/>
            <a:ext cx="11991703" cy="5538650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rgbClr val="00B050"/>
                </a:solidFill>
              </a:rPr>
              <a:t>Эскалация международной военно-политической напряженности обусловлена сменой технологических укладов и вековых циклов накопления, в ходе которых происходит глубокая структурная перестройка экономики на основе принципиально новых технологий и механизмов воспроизводства капитала. В такие периоды, как показывает 500-летний опыт развития капитализма, резко дестабилизируется система международных отношений, идет разрушение старого и формирование нового миропорядка, которое сопровождается мировыми войнами между старыми и новыми лидерами за доминирование на рынке.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17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096206" cy="58782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dirty="0">
                <a:solidFill>
                  <a:srgbClr val="FF0000"/>
                </a:solidFill>
              </a:rPr>
              <a:t>Взаємодія моделей індустріального розвитку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7016"/>
            <a:ext cx="12192000" cy="6230983"/>
          </a:xfrm>
        </p:spPr>
      </p:pic>
    </p:spTree>
    <p:extLst>
      <p:ext uri="{BB962C8B-B14F-4D97-AF65-F5344CB8AC3E}">
        <p14:creationId xmlns:p14="http://schemas.microsoft.com/office/powerpoint/2010/main" val="276625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"/>
            <a:ext cx="11782697" cy="862148"/>
          </a:xfrm>
        </p:spPr>
        <p:txBody>
          <a:bodyPr/>
          <a:lstStyle/>
          <a:p>
            <a:r>
              <a:rPr lang="uk-UA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Моделі індустріального розвитку: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9714"/>
            <a:ext cx="12004766" cy="5878286"/>
          </a:xfrm>
        </p:spPr>
        <p:txBody>
          <a:bodyPr>
            <a:normAutofit fontScale="92500" lnSpcReduction="10000"/>
          </a:bodyPr>
          <a:lstStyle/>
          <a:p>
            <a:r>
              <a:rPr lang="uk-UA" altLang="ru-RU" sz="2400" b="1" dirty="0">
                <a:solidFill>
                  <a:srgbClr val="7030A0"/>
                </a:solidFill>
              </a:rPr>
              <a:t>1) «традиційна індустріалізація» з переважанням добувних галузей промисловості, важкого та низько технологічного машинобудування з технологіями переважно 3-го та 4-го укладів, які намагаються з метою підтримки конкурентоспроможності модернізувати до ринкових викликів сучасності; </a:t>
            </a:r>
          </a:p>
          <a:p>
            <a:r>
              <a:rPr lang="uk-UA" altLang="ru-RU" sz="2400" b="1" dirty="0">
                <a:solidFill>
                  <a:srgbClr val="7030A0"/>
                </a:solidFill>
              </a:rPr>
              <a:t>2) «</a:t>
            </a:r>
            <a:r>
              <a:rPr lang="uk-UA" altLang="ru-RU" sz="2400" b="1" dirty="0" err="1">
                <a:solidFill>
                  <a:srgbClr val="7030A0"/>
                </a:solidFill>
              </a:rPr>
              <a:t>некроіндустріалізація</a:t>
            </a:r>
            <a:r>
              <a:rPr lang="uk-UA" altLang="ru-RU" sz="2400" b="1" dirty="0">
                <a:solidFill>
                  <a:srgbClr val="7030A0"/>
                </a:solidFill>
              </a:rPr>
              <a:t>» - стан галузей промисловості з технологіями 3-го та 4-го укладів, які переживають процеси деіндустріалізації, умовно кажучи, першого типу - скорочення виробничих потужностей внаслідок їх фізичного зносу та відсутності ринкового попиту на продукцію; </a:t>
            </a:r>
          </a:p>
          <a:p>
            <a:r>
              <a:rPr lang="uk-UA" altLang="ru-RU" sz="2400" b="1" dirty="0">
                <a:solidFill>
                  <a:srgbClr val="7030A0"/>
                </a:solidFill>
              </a:rPr>
              <a:t>3) «</a:t>
            </a:r>
            <a:r>
              <a:rPr lang="uk-UA" altLang="ru-RU" sz="2400" b="1" dirty="0" err="1">
                <a:solidFill>
                  <a:srgbClr val="7030A0"/>
                </a:solidFill>
              </a:rPr>
              <a:t>постіндустріалізація</a:t>
            </a:r>
            <a:r>
              <a:rPr lang="uk-UA" altLang="ru-RU" sz="2400" b="1" dirty="0">
                <a:solidFill>
                  <a:srgbClr val="7030A0"/>
                </a:solidFill>
              </a:rPr>
              <a:t>» - перехід до переважання технологій 5-го укладу, який супроводжується процесами деіндустріалізації, умовно кажучи, другого  типу – виводом за межи країни низько технологічних галузей (</a:t>
            </a:r>
            <a:r>
              <a:rPr lang="uk-UA" altLang="ru-RU" sz="2400" b="1" dirty="0" err="1">
                <a:solidFill>
                  <a:srgbClr val="7030A0"/>
                </a:solidFill>
              </a:rPr>
              <a:t>offshoring</a:t>
            </a:r>
            <a:r>
              <a:rPr lang="uk-UA" altLang="ru-RU" sz="2400" b="1" dirty="0">
                <a:solidFill>
                  <a:srgbClr val="7030A0"/>
                </a:solidFill>
              </a:rPr>
              <a:t>), введенням сучасних високотехнологічних виробничих потужностей орієнтованих на випуск продукції з високою часткою доданої вартості, інформатизацією суспільства, розвитком сфери сучасних наукоємних послуг; </a:t>
            </a:r>
          </a:p>
          <a:p>
            <a:r>
              <a:rPr lang="uk-UA" altLang="ru-RU" sz="2400" b="1" dirty="0">
                <a:solidFill>
                  <a:srgbClr val="7030A0"/>
                </a:solidFill>
              </a:rPr>
              <a:t>4)«</a:t>
            </a:r>
            <a:r>
              <a:rPr lang="uk-UA" altLang="ru-RU" sz="2400" b="1" dirty="0" err="1">
                <a:solidFill>
                  <a:srgbClr val="7030A0"/>
                </a:solidFill>
              </a:rPr>
              <a:t>неоіндустріалізація</a:t>
            </a:r>
            <a:r>
              <a:rPr lang="uk-UA" altLang="ru-RU" sz="2400" b="1" dirty="0">
                <a:solidFill>
                  <a:srgbClr val="7030A0"/>
                </a:solidFill>
              </a:rPr>
              <a:t>» - перехід до технологій 6-го укладу, з випуску </a:t>
            </a:r>
            <a:r>
              <a:rPr lang="uk-UA" altLang="ru-RU" sz="2400" b="1" dirty="0" smtClean="0">
                <a:solidFill>
                  <a:srgbClr val="7030A0"/>
                </a:solidFill>
              </a:rPr>
              <a:t>продукції </a:t>
            </a:r>
            <a:r>
              <a:rPr lang="uk-UA" altLang="ru-RU" sz="2400" b="1" dirty="0">
                <a:solidFill>
                  <a:srgbClr val="7030A0"/>
                </a:solidFill>
              </a:rPr>
              <a:t>з високою доданою </a:t>
            </a:r>
            <a:r>
              <a:rPr lang="uk-UA" altLang="ru-RU" sz="2400" b="1" dirty="0" smtClean="0">
                <a:solidFill>
                  <a:srgbClr val="7030A0"/>
                </a:solidFill>
              </a:rPr>
              <a:t>вартістю</a:t>
            </a:r>
            <a:r>
              <a:rPr lang="uk-UA" altLang="ru-RU" sz="2400" b="1" dirty="0">
                <a:solidFill>
                  <a:srgbClr val="7030A0"/>
                </a:solidFill>
              </a:rPr>
              <a:t>, який характеризується індивідуалізацією, </a:t>
            </a:r>
            <a:r>
              <a:rPr lang="uk-UA" altLang="ru-RU" sz="2400" b="1" dirty="0" err="1">
                <a:solidFill>
                  <a:srgbClr val="7030A0"/>
                </a:solidFill>
              </a:rPr>
              <a:t>наномініатюризацією</a:t>
            </a:r>
            <a:r>
              <a:rPr lang="uk-UA" altLang="ru-RU" sz="2400" b="1" dirty="0">
                <a:solidFill>
                  <a:srgbClr val="7030A0"/>
                </a:solidFill>
              </a:rPr>
              <a:t>, </a:t>
            </a:r>
            <a:r>
              <a:rPr lang="uk-UA" altLang="ru-RU" sz="2400" b="1" dirty="0" err="1">
                <a:solidFill>
                  <a:srgbClr val="7030A0"/>
                </a:solidFill>
              </a:rPr>
              <a:t>біотехнологізацією</a:t>
            </a:r>
            <a:r>
              <a:rPr lang="uk-UA" altLang="ru-RU" sz="2400" b="1" dirty="0">
                <a:solidFill>
                  <a:srgbClr val="7030A0"/>
                </a:solidFill>
              </a:rPr>
              <a:t>, </a:t>
            </a:r>
            <a:r>
              <a:rPr lang="uk-UA" altLang="ru-RU" sz="2400" b="1" dirty="0" err="1">
                <a:solidFill>
                  <a:srgbClr val="7030A0"/>
                </a:solidFill>
              </a:rPr>
              <a:t>когнітивізацією</a:t>
            </a:r>
            <a:r>
              <a:rPr lang="uk-UA" altLang="ru-RU" sz="2400" b="1" dirty="0">
                <a:solidFill>
                  <a:srgbClr val="7030A0"/>
                </a:solidFill>
              </a:rPr>
              <a:t>, розвитком 3D-друку шляхом </a:t>
            </a:r>
            <a:r>
              <a:rPr lang="uk-UA" altLang="ru-RU" sz="2400" b="1" dirty="0" err="1">
                <a:solidFill>
                  <a:srgbClr val="7030A0"/>
                </a:solidFill>
              </a:rPr>
              <a:t>реіндустріалізації</a:t>
            </a:r>
            <a:r>
              <a:rPr lang="uk-UA" altLang="ru-RU" sz="2400" b="1" dirty="0">
                <a:solidFill>
                  <a:srgbClr val="7030A0"/>
                </a:solidFill>
              </a:rPr>
              <a:t> (</a:t>
            </a:r>
            <a:r>
              <a:rPr lang="uk-UA" altLang="ru-RU" sz="2400" b="1" dirty="0" err="1">
                <a:solidFill>
                  <a:srgbClr val="7030A0"/>
                </a:solidFill>
              </a:rPr>
              <a:t>reshoring</a:t>
            </a:r>
            <a:r>
              <a:rPr lang="uk-UA" altLang="ru-RU" sz="2400" b="1" dirty="0">
                <a:solidFill>
                  <a:srgbClr val="7030A0"/>
                </a:solidFill>
              </a:rPr>
              <a:t>), тобто збільшення в національній економіці робочих місць на базі цих технологій переважно в сфері малого та середнього підприємництва. </a:t>
            </a:r>
            <a:endParaRPr lang="ru-RU" alt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46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78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04716"/>
            <a:ext cx="12096466" cy="649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4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916" cy="661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2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95535"/>
            <a:ext cx="12028227" cy="659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3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95534"/>
            <a:ext cx="11791666" cy="653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39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0"/>
            <a:ext cx="11941791" cy="666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34"/>
            <a:ext cx="12192000" cy="661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53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496389"/>
            <a:ext cx="11456126" cy="5372705"/>
          </a:xfrm>
        </p:spPr>
        <p:txBody>
          <a:bodyPr>
            <a:normAutofit/>
          </a:bodyPr>
          <a:lstStyle/>
          <a:p>
            <a:r>
              <a:rPr lang="uk-UA" sz="4800" i="1" dirty="0"/>
              <a:t>Ти ніколи нічого не зміниш, якщо боротимешся з існуючою реальністю. Якщо хочеш щось змінити, створи нову модель, аби діюча просто застаріла...</a:t>
            </a:r>
            <a:endParaRPr lang="uk-UA" sz="4800" dirty="0"/>
          </a:p>
          <a:p>
            <a:pPr algn="r"/>
            <a:endParaRPr lang="uk-UA" sz="4800" b="1" dirty="0" smtClean="0"/>
          </a:p>
          <a:p>
            <a:pPr algn="r"/>
            <a:r>
              <a:rPr lang="uk-UA" sz="4800" b="1" dirty="0" smtClean="0"/>
              <a:t>Річард </a:t>
            </a:r>
            <a:r>
              <a:rPr lang="uk-UA" sz="4800" b="1" dirty="0" err="1"/>
              <a:t>Фуллер</a:t>
            </a:r>
            <a:r>
              <a:rPr lang="uk-UA" sz="4800" b="1" dirty="0"/>
              <a:t> (архітектор, США)</a:t>
            </a:r>
            <a:endParaRPr lang="uk-UA" sz="4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0979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" y="1"/>
            <a:ext cx="11941790" cy="67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41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21"/>
            <a:ext cx="11969087" cy="65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7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830"/>
            <a:ext cx="12010030" cy="673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17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6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5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67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524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451944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Arial Black" pitchFamily="34" charset="0"/>
              </a:rPr>
              <a:t>Індекси модернізації провідних економічних районів і окремих країн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075087"/>
              </p:ext>
            </p:extLst>
          </p:nvPr>
        </p:nvGraphicFramePr>
        <p:xfrm>
          <a:off x="0" y="388879"/>
          <a:ext cx="12070081" cy="64629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0151"/>
                <a:gridCol w="1652844"/>
                <a:gridCol w="2521281"/>
                <a:gridCol w="2606565"/>
                <a:gridCol w="2579240"/>
              </a:tblGrid>
              <a:tr h="6599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Країна, територія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чисельність населення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Індекс індустріальної модернізації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Індекс постіндустріальної модернізації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Індекс </a:t>
                      </a:r>
                      <a:r>
                        <a:rPr lang="uk-UA" sz="1800" dirty="0" smtClean="0">
                          <a:effectLst/>
                        </a:rPr>
                        <a:t> </a:t>
                      </a:r>
                      <a:r>
                        <a:rPr lang="uk-UA" sz="1800" dirty="0" err="1" smtClean="0">
                          <a:effectLst/>
                        </a:rPr>
                        <a:t>неоіндустріальної</a:t>
                      </a:r>
                      <a:r>
                        <a:rPr lang="uk-UA" sz="1800" dirty="0" smtClean="0">
                          <a:effectLst/>
                        </a:rPr>
                        <a:t>  модернізації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38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Австрія*         83,9 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effectLst/>
                        </a:rPr>
                        <a:t>,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8,4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100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88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69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Болгарія        111,0 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effectLst/>
                        </a:rPr>
                        <a:t> , </a:t>
                      </a:r>
                      <a:r>
                        <a:rPr lang="uk-UA" sz="1600" dirty="0" smtClean="0">
                          <a:effectLst/>
                        </a:rPr>
                        <a:t>7,5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95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3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Ізраїль*           22,0 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effectLst/>
                        </a:rPr>
                        <a:t> , </a:t>
                      </a:r>
                      <a:r>
                        <a:rPr lang="uk-UA" sz="1600" dirty="0" smtClean="0">
                          <a:effectLst/>
                        </a:rPr>
                        <a:t>7,8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81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51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Ірландія*        70,3 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effectLst/>
                        </a:rPr>
                        <a:t> , </a:t>
                      </a:r>
                      <a:r>
                        <a:rPr lang="uk-UA" sz="1600" dirty="0" smtClean="0">
                          <a:effectLst/>
                        </a:rPr>
                        <a:t>4,5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100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82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81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894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Словаччина    49,0 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effectLst/>
                        </a:rPr>
                        <a:t> , </a:t>
                      </a:r>
                      <a:r>
                        <a:rPr lang="uk-UA" sz="1600" dirty="0" smtClean="0">
                          <a:effectLst/>
                        </a:rPr>
                        <a:t>5,4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63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59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60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Хорватія        56,6 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effectLst/>
                        </a:rPr>
                        <a:t> ,</a:t>
                      </a:r>
                      <a:r>
                        <a:rPr lang="uk-UA" sz="1600" dirty="0" smtClean="0">
                          <a:effectLst/>
                        </a:rPr>
                        <a:t>4,3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62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Швейцарія*    41,3 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</a:t>
                      </a:r>
                      <a:r>
                        <a:rPr lang="en-US" sz="1600" baseline="30000" dirty="0" smtClean="0">
                          <a:effectLst/>
                        </a:rPr>
                        <a:t> ,</a:t>
                      </a:r>
                      <a:r>
                        <a:rPr lang="uk-UA" sz="1600" dirty="0" smtClean="0">
                          <a:effectLst/>
                        </a:rPr>
                        <a:t>8,0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95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91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Донецький,</a:t>
                      </a:r>
                      <a:r>
                        <a:rPr lang="uk-UA" sz="1600" baseline="0" dirty="0" smtClean="0">
                          <a:effectLst/>
                        </a:rPr>
                        <a:t>    </a:t>
                      </a:r>
                      <a:r>
                        <a:rPr lang="uk-UA" sz="1600" dirty="0" smtClean="0">
                          <a:effectLst/>
                        </a:rPr>
                        <a:t>53,2 </a:t>
                      </a:r>
                      <a:r>
                        <a:rPr lang="uk-UA" sz="1600" dirty="0">
                          <a:effectLst/>
                        </a:rPr>
                        <a:t>тис. км</a:t>
                      </a:r>
                      <a:r>
                        <a:rPr lang="uk-UA" sz="1600" baseline="30000" dirty="0">
                          <a:effectLst/>
                        </a:rPr>
                        <a:t>2</a:t>
                      </a:r>
                      <a:endParaRPr lang="uk-UA" sz="1600" dirty="0">
                        <a:effectLst/>
                      </a:endParaRPr>
                    </a:p>
                    <a:p>
                      <a:pPr indent="3581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6,7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2008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94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57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693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60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Придніпровський, 83,7 </a:t>
                      </a:r>
                      <a:r>
                        <a:rPr lang="uk-UA" sz="1600" dirty="0">
                          <a:effectLst/>
                        </a:rPr>
                        <a:t>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2  ,</a:t>
                      </a:r>
                      <a:r>
                        <a:rPr lang="uk-UA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6,1 </a:t>
                      </a:r>
                      <a:r>
                        <a:rPr lang="uk-UA" sz="1600" dirty="0" err="1" smtClean="0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58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2008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97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Північно-Східний 84,0 </a:t>
                      </a:r>
                      <a:r>
                        <a:rPr lang="uk-UA" sz="1600" dirty="0">
                          <a:effectLst/>
                        </a:rPr>
                        <a:t>тис. </a:t>
                      </a:r>
                      <a:r>
                        <a:rPr lang="uk-UA" sz="1600" dirty="0" smtClean="0">
                          <a:effectLst/>
                        </a:rPr>
                        <a:t>км</a:t>
                      </a:r>
                      <a:r>
                        <a:rPr lang="uk-UA" sz="1600" baseline="30000" dirty="0" smtClean="0">
                          <a:effectLst/>
                        </a:rPr>
                        <a:t>2                  </a:t>
                      </a:r>
                      <a:r>
                        <a:rPr lang="uk-UA" sz="1600" dirty="0" smtClean="0">
                          <a:effectLst/>
                        </a:rPr>
                        <a:t>5,4 </a:t>
                      </a:r>
                      <a:r>
                        <a:rPr lang="uk-UA" sz="1600" dirty="0" err="1">
                          <a:effectLst/>
                        </a:rPr>
                        <a:t>млн.чел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58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2008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61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83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2010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97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65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Центральнополіський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111,5 тис. км2</a:t>
                      </a:r>
                    </a:p>
                    <a:p>
                      <a:pPr indent="323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8,2 млн.чел.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69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2008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97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74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71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3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98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73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80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34"/>
            <a:ext cx="11996382" cy="66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677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0"/>
            <a:ext cx="12100560" cy="561703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Індекси модернізації Слобожанського регіону </a:t>
            </a:r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України</a:t>
            </a:r>
            <a:endParaRPr lang="uk-UA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480049"/>
              </p:ext>
            </p:extLst>
          </p:nvPr>
        </p:nvGraphicFramePr>
        <p:xfrm>
          <a:off x="0" y="1031966"/>
          <a:ext cx="12057017" cy="5551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703"/>
                <a:gridCol w="1297294"/>
                <a:gridCol w="1752326"/>
                <a:gridCol w="1765602"/>
                <a:gridCol w="1486823"/>
                <a:gridCol w="1393896"/>
                <a:gridCol w="1513373"/>
              </a:tblGrid>
              <a:tr h="122901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Області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Постіндустріальної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Неоіндустріальної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3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2005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2008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2010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2005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2008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2010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22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Сумська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54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55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61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22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Полтавська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51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54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22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Харківська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75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77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78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70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Arial Black" pitchFamily="34" charset="0"/>
                        </a:rPr>
                        <a:t>72</a:t>
                      </a:r>
                      <a:endParaRPr lang="uk-UA" sz="3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Arial Black" pitchFamily="34" charset="0"/>
                        </a:rPr>
                        <a:t>76</a:t>
                      </a:r>
                      <a:endParaRPr lang="uk-UA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23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"/>
            <a:ext cx="12087497" cy="1005839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Індекси постіндустріальної </a:t>
            </a:r>
            <a:r>
              <a:rPr lang="uk-UA" sz="2800" dirty="0">
                <a:solidFill>
                  <a:srgbClr val="FF0000"/>
                </a:solidFill>
                <a:latin typeface="Arial Black" pitchFamily="34" charset="0"/>
              </a:rPr>
              <a:t>модернізації окремих міст Полтавської </a:t>
            </a:r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області</a:t>
            </a:r>
            <a:endParaRPr lang="uk-UA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23194"/>
              </p:ext>
            </p:extLst>
          </p:nvPr>
        </p:nvGraphicFramePr>
        <p:xfrm>
          <a:off x="0" y="1045028"/>
          <a:ext cx="12192001" cy="581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3979"/>
                <a:gridCol w="1911187"/>
                <a:gridCol w="1912824"/>
                <a:gridCol w="1911187"/>
                <a:gridCol w="1912824"/>
              </a:tblGrid>
              <a:tr h="141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Міста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Полтавської області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2005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2008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2010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2013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Полтава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62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67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66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Комсомольськ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55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Кременчук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59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66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60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Лубни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51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Миргород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44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48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47</a:t>
                      </a:r>
                      <a:endParaRPr lang="uk-UA" sz="28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46</a:t>
                      </a:r>
                      <a:endParaRPr lang="uk-UA" sz="28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16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1"/>
            <a:ext cx="11939452" cy="83602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Arial Black" pitchFamily="34" charset="0"/>
              </a:rPr>
              <a:t>Індекс </a:t>
            </a:r>
            <a:r>
              <a:rPr lang="uk-UA" sz="2800" b="1" dirty="0" err="1">
                <a:solidFill>
                  <a:srgbClr val="FF0000"/>
                </a:solidFill>
                <a:latin typeface="Arial Black" pitchFamily="34" charset="0"/>
              </a:rPr>
              <a:t>неоіндустріальної</a:t>
            </a:r>
            <a:r>
              <a:rPr lang="uk-UA" sz="2800" b="1" dirty="0">
                <a:solidFill>
                  <a:srgbClr val="FF0000"/>
                </a:solidFill>
                <a:latin typeface="Arial Black" pitchFamily="34" charset="0"/>
              </a:rPr>
              <a:t> модернізації окремих міст Полтавської </a:t>
            </a:r>
            <a:r>
              <a:rPr lang="uk-UA" sz="2800" b="1" dirty="0" smtClean="0">
                <a:solidFill>
                  <a:srgbClr val="FF0000"/>
                </a:solidFill>
                <a:latin typeface="Arial Black" pitchFamily="34" charset="0"/>
              </a:rPr>
              <a:t>області</a:t>
            </a:r>
            <a:endParaRPr lang="uk-UA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943254"/>
              </p:ext>
            </p:extLst>
          </p:nvPr>
        </p:nvGraphicFramePr>
        <p:xfrm>
          <a:off x="117566" y="979716"/>
          <a:ext cx="11952514" cy="5695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3734"/>
                <a:gridCol w="1824695"/>
                <a:gridCol w="1824695"/>
                <a:gridCol w="1824695"/>
                <a:gridCol w="1824695"/>
              </a:tblGrid>
              <a:tr h="166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Міста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Полтавської області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2005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2008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2010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2013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Полтава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69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0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Комсомольськ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56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0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Кременчук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72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74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72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72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0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Лубни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55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56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0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Миргород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51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240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73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43954" cy="67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82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2150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Індекс постіндустріальної модернізації промислових міст Запорізької </a:t>
            </a:r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області</a:t>
            </a:r>
            <a:endParaRPr lang="uk-UA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658966"/>
              </p:ext>
            </p:extLst>
          </p:nvPr>
        </p:nvGraphicFramePr>
        <p:xfrm>
          <a:off x="0" y="1058093"/>
          <a:ext cx="12192001" cy="5630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9121"/>
                <a:gridCol w="2060720"/>
                <a:gridCol w="2060720"/>
                <a:gridCol w="2060720"/>
                <a:gridCol w="2060720"/>
              </a:tblGrid>
              <a:tr h="91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Назва міста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2000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2005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2008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2012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Запоріжжя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71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69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75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80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Бердянськ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62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69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Мелітополь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58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55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60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66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Токмак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56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60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Енергодар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56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56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59</a:t>
                      </a:r>
                      <a:endParaRPr lang="uk-UA" sz="28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62</a:t>
                      </a:r>
                      <a:endParaRPr lang="uk-UA" sz="28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885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"/>
            <a:ext cx="12061371" cy="849085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Індекс </a:t>
            </a:r>
            <a:r>
              <a:rPr lang="uk-UA" sz="2400" dirty="0" err="1" smtClean="0">
                <a:solidFill>
                  <a:srgbClr val="FF0000"/>
                </a:solidFill>
                <a:latin typeface="Arial Black" pitchFamily="34" charset="0"/>
              </a:rPr>
              <a:t>неоіндустріальної</a:t>
            </a:r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модернізації промислових міст Запорізької області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342665"/>
              </p:ext>
            </p:extLst>
          </p:nvPr>
        </p:nvGraphicFramePr>
        <p:xfrm>
          <a:off x="143691" y="953591"/>
          <a:ext cx="11900261" cy="5619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3317"/>
                <a:gridCol w="1936736"/>
                <a:gridCol w="1936736"/>
                <a:gridCol w="1936736"/>
                <a:gridCol w="1936736"/>
              </a:tblGrid>
              <a:tr h="9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Назва міста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2000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2005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2008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2012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Запоріжжя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67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68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9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Бердянськ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61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61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9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Мелітополь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61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9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Токмак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62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9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Енергодар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66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67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69</a:t>
                      </a:r>
                      <a:endParaRPr lang="uk-UA" sz="240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70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39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" y="1"/>
            <a:ext cx="11939451" cy="8882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Индексы постиндустриальной модернизации некоторых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промышленных </a:t>
            </a:r>
            <a:r>
              <a:rPr lang="ru-RU" sz="2800" b="1" dirty="0">
                <a:solidFill>
                  <a:srgbClr val="FF0000"/>
                </a:solidFill>
              </a:rPr>
              <a:t>городов Донецкой и Луганской </a:t>
            </a:r>
            <a:r>
              <a:rPr lang="ru-RU" sz="2800" b="1" dirty="0" smtClean="0">
                <a:solidFill>
                  <a:srgbClr val="FF0000"/>
                </a:solidFill>
              </a:rPr>
              <a:t>областей</a:t>
            </a:r>
            <a:endParaRPr lang="uk-UA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513460"/>
              </p:ext>
            </p:extLst>
          </p:nvPr>
        </p:nvGraphicFramePr>
        <p:xfrm>
          <a:off x="143690" y="809897"/>
          <a:ext cx="12048310" cy="6048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0285"/>
                <a:gridCol w="1000870"/>
                <a:gridCol w="1000870"/>
                <a:gridCol w="1000870"/>
                <a:gridCol w="1000870"/>
                <a:gridCol w="2252905"/>
                <a:gridCol w="952910"/>
                <a:gridCol w="952910"/>
                <a:gridCol w="952910"/>
                <a:gridCol w="952910"/>
              </a:tblGrid>
              <a:tr h="947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Города Луганской области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2000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2005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2008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2010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Города Донецкой области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2000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2005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2008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2010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 gridSpan="10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Лидеры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Луганск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58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Донецк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74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76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78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76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 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 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 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 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 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Краматорск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66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76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 gridSpan="10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Середняки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Алчевск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62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67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66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Славянск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60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60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Северодонецк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68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59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56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Мариуполь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60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59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56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 gridSpan="10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Аутсайдеры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Свердловск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44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44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Артемовск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50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49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Стаханов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46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44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Енакиево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49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Рубежное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48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44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Макеевка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47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Антрацит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Авдеевка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Красный Луч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Горловка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53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41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Лисичанск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40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Красноармейск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38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36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37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Ровеньки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43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41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42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</a:rPr>
                        <a:t>Харцызск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44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+mn-lt"/>
                        </a:rPr>
                        <a:t>45</a:t>
                      </a:r>
                      <a:endParaRPr lang="uk-UA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n-lt"/>
                        </a:rPr>
                        <a:t>34</a:t>
                      </a:r>
                      <a:endParaRPr lang="uk-UA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68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0"/>
            <a:ext cx="12087497" cy="90133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Индекс </a:t>
            </a:r>
            <a:r>
              <a:rPr lang="ru-RU" sz="2400" dirty="0" err="1">
                <a:solidFill>
                  <a:srgbClr val="FF0000"/>
                </a:solidFill>
                <a:latin typeface="Arial Black" pitchFamily="34" charset="0"/>
              </a:rPr>
              <a:t>неоиндустриальной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модернизации промышленных городов Донецкой и Луганской областей</a:t>
            </a:r>
            <a:endParaRPr lang="uk-UA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080838"/>
              </p:ext>
            </p:extLst>
          </p:nvPr>
        </p:nvGraphicFramePr>
        <p:xfrm>
          <a:off x="0" y="914396"/>
          <a:ext cx="12191996" cy="5943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510"/>
                <a:gridCol w="1001313"/>
                <a:gridCol w="1002589"/>
                <a:gridCol w="1002589"/>
                <a:gridCol w="1002589"/>
                <a:gridCol w="2229962"/>
                <a:gridCol w="956611"/>
                <a:gridCol w="956611"/>
                <a:gridCol w="956611"/>
                <a:gridCol w="956611"/>
              </a:tblGrid>
              <a:tr h="941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Города Луганской области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2000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2005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2008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2010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Города Донецкой области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2000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2005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2008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2010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 gridSpan="10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Лидеры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Луганск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71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71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Донецк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 gridSpan="10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Середняки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Алчевск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66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Краматорск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56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66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04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Северодонецк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62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Мариуполь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56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Рубежное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Славянск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56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Макеевка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53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51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Артемовск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51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51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51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 gridSpan="10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Аутсайдеры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Антрацит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Енакиево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46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47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62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Красный Луч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Авдеевка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Лисичанск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Горловка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46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Свердловск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Харцызск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46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04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Ровеньки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Красноармейск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36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  <a:tr h="31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Стаханов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51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6309" marR="6630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83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95943"/>
            <a:ext cx="12100560" cy="64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66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017828" cy="167204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Глобальні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регіони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як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елементи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побудови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країни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Інтеграційний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потенціал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глобального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промислових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регіонів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переробні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галузі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234"/>
            <a:ext cx="121920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40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274319"/>
            <a:ext cx="12074434" cy="150571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Україна повинна подолати відставання в процесах глобалізації</a:t>
            </a:r>
            <a:b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Пріоритети глобального розвитку </a:t>
            </a:r>
            <a:r>
              <a:rPr lang="uk-UA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промрегіонів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2060448"/>
            <a:ext cx="11639006" cy="4640797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Arial Black" panose="020B0A04020102020204" pitchFamily="34" charset="0"/>
              </a:rPr>
              <a:t>1. Розвиток науки та вищої освіти.</a:t>
            </a:r>
          </a:p>
          <a:p>
            <a:r>
              <a:rPr lang="uk-UA" sz="3600" dirty="0" smtClean="0">
                <a:latin typeface="Arial Black" panose="020B0A04020102020204" pitchFamily="34" charset="0"/>
              </a:rPr>
              <a:t>2.Розвиток фінансової інфраструктури.</a:t>
            </a:r>
          </a:p>
          <a:p>
            <a:r>
              <a:rPr lang="uk-UA" sz="3600" dirty="0" smtClean="0">
                <a:latin typeface="Arial Black" panose="020B0A04020102020204" pitchFamily="34" charset="0"/>
              </a:rPr>
              <a:t>3. Розвиток логістики (транспорт, </a:t>
            </a:r>
            <a:r>
              <a:rPr lang="uk-UA" sz="3600" dirty="0" err="1" smtClean="0">
                <a:latin typeface="Arial Black" panose="020B0A04020102020204" pitchFamily="34" charset="0"/>
              </a:rPr>
              <a:t>зв</a:t>
            </a:r>
            <a:r>
              <a:rPr lang="en-US" sz="3600" dirty="0" smtClean="0">
                <a:latin typeface="Arial Black" panose="020B0A04020102020204" pitchFamily="34" charset="0"/>
              </a:rPr>
              <a:t>’</a:t>
            </a:r>
            <a:r>
              <a:rPr lang="uk-UA" sz="3600" dirty="0" err="1" smtClean="0">
                <a:latin typeface="Arial Black" panose="020B0A04020102020204" pitchFamily="34" charset="0"/>
              </a:rPr>
              <a:t>язок</a:t>
            </a:r>
            <a:r>
              <a:rPr lang="uk-UA" sz="3600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uk-UA" sz="3600" dirty="0" smtClean="0">
                <a:latin typeface="Arial Black" panose="020B0A04020102020204" pitchFamily="34" charset="0"/>
              </a:rPr>
              <a:t>4. Туризм.</a:t>
            </a:r>
          </a:p>
          <a:p>
            <a:r>
              <a:rPr lang="uk-UA" sz="3600" dirty="0" smtClean="0">
                <a:latin typeface="Arial Black" panose="020B0A04020102020204" pitchFamily="34" charset="0"/>
              </a:rPr>
              <a:t>5. Соціальна інфраструктура (медицина, професійна освіта)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9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096206" cy="88827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План дій щодо модернізації </a:t>
            </a:r>
            <a:r>
              <a:rPr lang="uk-UA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промрегіонів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66651"/>
            <a:ext cx="12070080" cy="561702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1</a:t>
            </a:r>
            <a:r>
              <a:rPr lang="uk-UA" dirty="0" smtClean="0"/>
              <a:t>. </a:t>
            </a:r>
            <a:r>
              <a:rPr lang="uk-UA" b="1" dirty="0" smtClean="0">
                <a:solidFill>
                  <a:srgbClr val="7030A0"/>
                </a:solidFill>
              </a:rPr>
              <a:t>Розробити </a:t>
            </a:r>
            <a:r>
              <a:rPr lang="uk-UA" b="1" dirty="0">
                <a:solidFill>
                  <a:srgbClr val="7030A0"/>
                </a:solidFill>
              </a:rPr>
              <a:t>та подати до Верховної Ради України Проект Закону «Про території відновлювального розвитку» (ТВР) в якому передбачити спеціальний режим інноваційної та інвестиційної діяльності на територіях Сумської, Харківської, Полтавської (Північно-Східний науковий центр НАН та МОН України), Кіровоградської, Дніпропетровської, Запорізької (Придніпровський науковий центр НАН та МОН України) та підконтрольних територіях Донецької та Луганської областей (Донецький науковий центр НАН та МОН) в місцях концентрації найбільшої кількості тимчасово переміщених осіб із зони АТО.</a:t>
            </a:r>
            <a:endParaRPr lang="ru-RU" b="1" dirty="0">
              <a:solidFill>
                <a:srgbClr val="7030A0"/>
              </a:solidFill>
            </a:endParaRPr>
          </a:p>
          <a:p>
            <a:pPr lvl="0"/>
            <a:r>
              <a:rPr lang="uk-UA" b="1" dirty="0" smtClean="0">
                <a:solidFill>
                  <a:srgbClr val="7030A0"/>
                </a:solidFill>
              </a:rPr>
              <a:t>2. Передбачити </a:t>
            </a:r>
            <a:r>
              <a:rPr lang="uk-UA" b="1" dirty="0">
                <a:solidFill>
                  <a:srgbClr val="7030A0"/>
                </a:solidFill>
              </a:rPr>
              <a:t>в цьому законі спеціальний механізм стимулювання публічно (державне та комунальне майно,кошти бюджету України)</a:t>
            </a:r>
            <a:r>
              <a:rPr lang="uk-UA" b="1" dirty="0" err="1">
                <a:solidFill>
                  <a:srgbClr val="7030A0"/>
                </a:solidFill>
              </a:rPr>
              <a:t>-приватно</a:t>
            </a:r>
            <a:r>
              <a:rPr lang="uk-UA" b="1" dirty="0">
                <a:solidFill>
                  <a:srgbClr val="7030A0"/>
                </a:solidFill>
              </a:rPr>
              <a:t> (кошти приватних інвесторів)</a:t>
            </a:r>
            <a:r>
              <a:rPr lang="uk-UA" b="1" dirty="0" err="1">
                <a:solidFill>
                  <a:srgbClr val="7030A0"/>
                </a:solidFill>
              </a:rPr>
              <a:t>-міжнародного</a:t>
            </a:r>
            <a:r>
              <a:rPr lang="uk-UA" b="1" dirty="0">
                <a:solidFill>
                  <a:srgbClr val="7030A0"/>
                </a:solidFill>
              </a:rPr>
              <a:t> (кошти держав донорів та міжнародної кредитної допомоги) партнерства на ТВР.</a:t>
            </a:r>
            <a:endParaRPr lang="ru-RU" b="1" dirty="0">
              <a:solidFill>
                <a:srgbClr val="7030A0"/>
              </a:solidFill>
            </a:endParaRPr>
          </a:p>
          <a:p>
            <a:pPr lvl="0"/>
            <a:r>
              <a:rPr lang="uk-UA" b="1" dirty="0" smtClean="0">
                <a:solidFill>
                  <a:srgbClr val="7030A0"/>
                </a:solidFill>
              </a:rPr>
              <a:t>3. Передбачити </a:t>
            </a:r>
            <a:r>
              <a:rPr lang="uk-UA" b="1" dirty="0">
                <a:solidFill>
                  <a:srgbClr val="7030A0"/>
                </a:solidFill>
              </a:rPr>
              <a:t>цим законом включення до Стратегій розвитку перелічених регіонів до 2020 р. цільових розділів щодо створення робочих місць для переселенців із зони АТО.</a:t>
            </a:r>
            <a:endParaRPr lang="ru-RU" b="1" dirty="0">
              <a:solidFill>
                <a:srgbClr val="7030A0"/>
              </a:solidFill>
            </a:endParaRPr>
          </a:p>
          <a:p>
            <a:pPr lvl="0"/>
            <a:r>
              <a:rPr lang="uk-UA" b="1" dirty="0" smtClean="0">
                <a:solidFill>
                  <a:srgbClr val="7030A0"/>
                </a:solidFill>
              </a:rPr>
              <a:t>4. Створити </a:t>
            </a:r>
            <a:r>
              <a:rPr lang="uk-UA" b="1" dirty="0">
                <a:solidFill>
                  <a:srgbClr val="7030A0"/>
                </a:solidFill>
              </a:rPr>
              <a:t>при Північно-східному, Придніпровському та Донецькому наукових центрах відділи з координації розробки та реалізації регіональних стратегій та програм (як відділи Інституту економіки промисловості НАН України з працевлаштування в них тимчасово переміщених співробітників цього інституту у цих регіонах), спрямованих на створення робочих місць для тимчасово переміщених осіб із зони АТО.</a:t>
            </a:r>
            <a:endParaRPr lang="ru-RU" b="1" dirty="0">
              <a:solidFill>
                <a:srgbClr val="7030A0"/>
              </a:solidFill>
            </a:endParaRPr>
          </a:p>
          <a:p>
            <a:pPr lvl="0"/>
            <a:r>
              <a:rPr lang="uk-UA" b="1" dirty="0" smtClean="0">
                <a:solidFill>
                  <a:srgbClr val="7030A0"/>
                </a:solidFill>
              </a:rPr>
              <a:t>5. Передбачити </a:t>
            </a:r>
            <a:r>
              <a:rPr lang="uk-UA" b="1" dirty="0">
                <a:solidFill>
                  <a:srgbClr val="7030A0"/>
                </a:solidFill>
              </a:rPr>
              <a:t>виділення відповідних приміщень та технічного оснащення цих підрозділів у відповідних регіонах.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97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/>
              <a:t>Корпорації відновлювального (</a:t>
            </a:r>
            <a:r>
              <a:rPr lang="uk-UA" sz="3200" dirty="0" err="1" smtClean="0"/>
              <a:t>модернізаційного</a:t>
            </a:r>
            <a:r>
              <a:rPr lang="uk-UA" sz="3200" dirty="0" smtClean="0"/>
              <a:t>) розвитку створюються для формування якісно нових умов регіонального розвитку</a:t>
            </a:r>
            <a:endParaRPr lang="ru-RU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787464"/>
            <a:ext cx="11834948" cy="4979096"/>
          </a:xfrm>
        </p:spPr>
      </p:pic>
    </p:spTree>
    <p:extLst>
      <p:ext uri="{BB962C8B-B14F-4D97-AF65-F5344CB8AC3E}">
        <p14:creationId xmlns:p14="http://schemas.microsoft.com/office/powerpoint/2010/main" val="1379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500" dirty="0"/>
              <a:t>ВАТ «Корпорація відновлювального розвитку (</a:t>
            </a:r>
            <a:r>
              <a:rPr lang="uk-UA" sz="3500" dirty="0" err="1"/>
              <a:t>КВР</a:t>
            </a:r>
            <a:r>
              <a:rPr lang="uk-UA" sz="3500" dirty="0"/>
              <a:t>)</a:t>
            </a:r>
            <a:br>
              <a:rPr lang="uk-UA" sz="3500" dirty="0"/>
            </a:br>
            <a:r>
              <a:rPr lang="uk-UA" sz="3500" dirty="0"/>
              <a:t>(ВАТ «Корпорація </a:t>
            </a:r>
            <a:r>
              <a:rPr lang="uk-UA" sz="3500" dirty="0" err="1"/>
              <a:t>модернізаційного</a:t>
            </a:r>
            <a:r>
              <a:rPr lang="uk-UA" sz="3500" dirty="0"/>
              <a:t> розвитку (КМР))»</a:t>
            </a:r>
            <a:endParaRPr lang="ru-RU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10058400" cy="736282"/>
          </a:xfrm>
        </p:spPr>
        <p:txBody>
          <a:bodyPr/>
          <a:lstStyle/>
          <a:p>
            <a:pPr algn="ctr"/>
            <a:r>
              <a:rPr lang="uk-UA" dirty="0" smtClean="0"/>
              <a:t>Структура статутного капіталу</a:t>
            </a:r>
            <a:endParaRPr lang="ru-RU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7891368"/>
              </p:ext>
            </p:extLst>
          </p:nvPr>
        </p:nvGraphicFramePr>
        <p:xfrm>
          <a:off x="6218238" y="2582863"/>
          <a:ext cx="4937125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9820115"/>
              </p:ext>
            </p:extLst>
          </p:nvPr>
        </p:nvGraphicFramePr>
        <p:xfrm>
          <a:off x="1096963" y="2582863"/>
          <a:ext cx="4938712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62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94"/>
            <a:ext cx="12192000" cy="660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601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Фонди розвитку </a:t>
            </a:r>
            <a:r>
              <a:rPr lang="uk-UA" dirty="0" err="1" smtClean="0"/>
              <a:t>КВР</a:t>
            </a:r>
            <a:r>
              <a:rPr lang="uk-UA" dirty="0" smtClean="0"/>
              <a:t> (КМР)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60709"/>
              </p:ext>
            </p:extLst>
          </p:nvPr>
        </p:nvGraphicFramePr>
        <p:xfrm>
          <a:off x="261257" y="1846263"/>
          <a:ext cx="11612880" cy="480273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806440"/>
                <a:gridCol w="5806440"/>
              </a:tblGrid>
              <a:tr h="1231469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Фонд розвитку виробництва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Індустріальні парки</a:t>
                      </a:r>
                    </a:p>
                    <a:p>
                      <a:r>
                        <a:rPr lang="uk-UA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«Точки</a:t>
                      </a:r>
                      <a:r>
                        <a:rPr lang="uk-UA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зростання», кластери</a:t>
                      </a:r>
                    </a:p>
                    <a:p>
                      <a:r>
                        <a:rPr lang="uk-UA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Розвиток фінансової інфраструктури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60091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Фонд</a:t>
                      </a:r>
                      <a:r>
                        <a:rPr lang="uk-UA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 інновацій та науково-технічного розвитку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Бізнес-інкубатори</a:t>
                      </a:r>
                    </a:p>
                    <a:p>
                      <a:r>
                        <a:rPr lang="uk-UA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Наукові парки, технопарки</a:t>
                      </a:r>
                    </a:p>
                    <a:p>
                      <a:r>
                        <a:rPr lang="uk-UA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НДДКР пріоритетних середньострокових</a:t>
                      </a:r>
                      <a:r>
                        <a:rPr lang="uk-UA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 науково-технічних напрямів розвитку регіонів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97035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Фонд соціального</a:t>
                      </a:r>
                      <a:r>
                        <a:rPr lang="uk-UA" baseline="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 розвитку</a:t>
                      </a:r>
                      <a:endParaRPr lang="ru-RU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Освіта (загальна, професійна, вища)</a:t>
                      </a:r>
                    </a:p>
                    <a:p>
                      <a:r>
                        <a:rPr lang="uk-UA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Підприємницькі університети</a:t>
                      </a:r>
                    </a:p>
                    <a:p>
                      <a:r>
                        <a:rPr lang="uk-UA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Охорона</a:t>
                      </a:r>
                      <a:r>
                        <a:rPr lang="uk-UA" baseline="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 здоров’я</a:t>
                      </a:r>
                    </a:p>
                    <a:p>
                      <a:r>
                        <a:rPr lang="uk-UA" baseline="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Житлово-комунальне господарство</a:t>
                      </a:r>
                    </a:p>
                    <a:p>
                      <a:r>
                        <a:rPr lang="uk-UA" baseline="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Рекреація, туризм</a:t>
                      </a:r>
                      <a:endParaRPr lang="ru-RU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47" y="1774938"/>
            <a:ext cx="6425466" cy="45443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Науковий супровід корпорацій регіонального розвитку</a:t>
            </a:r>
            <a:br>
              <a:rPr lang="uk-UA" sz="3200" dirty="0" smtClean="0"/>
            </a:br>
            <a:r>
              <a:rPr lang="uk-UA" sz="2400" dirty="0" smtClean="0"/>
              <a:t>Регіональний Центр НАН і МОН та у його складі</a:t>
            </a:r>
            <a:br>
              <a:rPr lang="uk-UA" sz="2400" dirty="0" smtClean="0"/>
            </a:br>
            <a:r>
              <a:rPr lang="uk-UA" sz="2400" dirty="0" smtClean="0"/>
              <a:t>відділ координації стратегії та програм регіонального розвитку</a:t>
            </a:r>
            <a:br>
              <a:rPr lang="uk-UA" sz="2400" dirty="0" smtClean="0"/>
            </a:br>
            <a:r>
              <a:rPr lang="uk-UA" sz="2400" dirty="0" smtClean="0"/>
              <a:t>Інституту економіки промисловості НАН України</a:t>
            </a:r>
            <a:endParaRPr lang="ru-RU" sz="2400" dirty="0"/>
          </a:p>
        </p:txBody>
      </p:sp>
      <p:sp>
        <p:nvSpPr>
          <p:cNvPr id="5" name="Oval Callout 4"/>
          <p:cNvSpPr/>
          <p:nvPr/>
        </p:nvSpPr>
        <p:spPr>
          <a:xfrm>
            <a:off x="7723163" y="1825042"/>
            <a:ext cx="3432517" cy="1127343"/>
          </a:xfrm>
          <a:prstGeom prst="wedgeEllipseCallout">
            <a:avLst>
              <a:gd name="adj1" fmla="val -48794"/>
              <a:gd name="adj2" fmla="val 690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Georgia" panose="02040502050405020303" pitchFamily="18" charset="0"/>
              </a:rPr>
              <a:t>«Слобожанщина»</a:t>
            </a:r>
          </a:p>
          <a:p>
            <a:pPr algn="ctr"/>
            <a:r>
              <a:rPr lang="uk-UA" sz="1400" dirty="0" smtClean="0">
                <a:latin typeface="Georgia" panose="02040502050405020303" pitchFamily="18" charset="0"/>
              </a:rPr>
              <a:t>(«Північно-східний» НЦ НАН і МОН)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156917" y="4903522"/>
            <a:ext cx="3432517" cy="1127343"/>
          </a:xfrm>
          <a:prstGeom prst="wedgeEllipseCallout">
            <a:avLst>
              <a:gd name="adj1" fmla="val -45650"/>
              <a:gd name="adj2" fmla="val -1346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Georgia" panose="02040502050405020303" pitchFamily="18" charset="0"/>
              </a:rPr>
              <a:t>«Донбас»</a:t>
            </a:r>
          </a:p>
          <a:p>
            <a:pPr algn="ctr"/>
            <a:r>
              <a:rPr lang="uk-UA" sz="1400" dirty="0" smtClean="0">
                <a:latin typeface="Georgia" panose="02040502050405020303" pitchFamily="18" charset="0"/>
              </a:rPr>
              <a:t>(«Донецький» НЦ НАН і МОН)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645919" y="4339850"/>
            <a:ext cx="3432517" cy="1127343"/>
          </a:xfrm>
          <a:prstGeom prst="wedgeEllipseCallout">
            <a:avLst>
              <a:gd name="adj1" fmla="val 115595"/>
              <a:gd name="adj2" fmla="val -77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Georgia" panose="02040502050405020303" pitchFamily="18" charset="0"/>
              </a:rPr>
              <a:t>«Придніпров’я»</a:t>
            </a:r>
          </a:p>
          <a:p>
            <a:pPr algn="ctr"/>
            <a:r>
              <a:rPr lang="uk-UA" sz="1400" dirty="0" smtClean="0">
                <a:latin typeface="Georgia" panose="02040502050405020303" pitchFamily="18" charset="0"/>
              </a:rPr>
              <a:t>(«</a:t>
            </a:r>
            <a:r>
              <a:rPr lang="uk-UA" sz="1400" dirty="0">
                <a:latin typeface="Georgia" panose="02040502050405020303" pitchFamily="18" charset="0"/>
              </a:rPr>
              <a:t>Придніпровський</a:t>
            </a:r>
            <a:r>
              <a:rPr lang="uk-UA" sz="1400" dirty="0" smtClean="0">
                <a:latin typeface="Georgia" panose="02040502050405020303" pitchFamily="18" charset="0"/>
              </a:rPr>
              <a:t>» НЦ НАН і МОН)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751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0"/>
            <a:ext cx="10058400" cy="5869094"/>
          </a:xfrm>
        </p:spPr>
        <p:txBody>
          <a:bodyPr>
            <a:normAutofit/>
          </a:bodyPr>
          <a:lstStyle/>
          <a:p>
            <a:pPr algn="ctr"/>
            <a:endParaRPr lang="ru-RU" sz="7200" dirty="0" smtClean="0">
              <a:latin typeface="Impact" pitchFamily="34" charset="0"/>
            </a:endParaRPr>
          </a:p>
          <a:p>
            <a:pPr algn="ctr"/>
            <a:endParaRPr lang="ru-RU" sz="7200" dirty="0">
              <a:latin typeface="Impact" pitchFamily="34" charset="0"/>
            </a:endParaRPr>
          </a:p>
          <a:p>
            <a:pPr algn="ctr"/>
            <a:r>
              <a:rPr lang="ru-RU" sz="7200" dirty="0" smtClean="0">
                <a:solidFill>
                  <a:srgbClr val="FF0000"/>
                </a:solidFill>
                <a:latin typeface="Impact" pitchFamily="34" charset="0"/>
              </a:rPr>
              <a:t>ДЯКУЮ 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  <a:latin typeface="Impact" pitchFamily="34" charset="0"/>
              </a:rPr>
              <a:t>за УВАГУ</a:t>
            </a:r>
            <a:endParaRPr lang="ru-RU" sz="72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4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0"/>
            <a:ext cx="11861074" cy="74458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Franklin Gothic Heavy" pitchFamily="34" charset="0"/>
              </a:rPr>
              <a:t>Доля уклада в экономике страны,%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907596"/>
              </p:ext>
            </p:extLst>
          </p:nvPr>
        </p:nvGraphicFramePr>
        <p:xfrm>
          <a:off x="2" y="862150"/>
          <a:ext cx="11965577" cy="5826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444"/>
                <a:gridCol w="2392444"/>
                <a:gridCol w="2393563"/>
                <a:gridCol w="2393563"/>
                <a:gridCol w="2393563"/>
              </a:tblGrid>
              <a:tr h="1196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Страны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bg1"/>
                          </a:solidFill>
                        </a:rPr>
                        <a:t>Уклады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III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IV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V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VI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США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10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20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60-65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5-7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Россия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25-30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55-60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15-20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1,5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КИТАЙ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30-35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40-45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30-35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Украина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55-60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30-35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5-7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0,1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21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52251"/>
            <a:ext cx="11887200" cy="9405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Основні </a:t>
            </a: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«одиниці зборки» </a:t>
            </a:r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економіки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898590"/>
              </p:ext>
            </p:extLst>
          </p:nvPr>
        </p:nvGraphicFramePr>
        <p:xfrm>
          <a:off x="130628" y="917075"/>
          <a:ext cx="12061372" cy="5678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5599"/>
                <a:gridCol w="3485599"/>
                <a:gridCol w="2771804"/>
                <a:gridCol w="2318370"/>
              </a:tblGrid>
              <a:tr h="4708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 Black" panose="020B0A04020102020204" pitchFamily="34" charset="0"/>
                        </a:rPr>
                        <a:t>Уклад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 Black" panose="020B0A04020102020204" pitchFamily="34" charset="0"/>
                        </a:rPr>
                        <a:t>Рівень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 Black" panose="020B0A04020102020204" pitchFamily="34" charset="0"/>
                        </a:rPr>
                        <a:t>Глобальний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 Black" panose="020B0A04020102020204" pitchFamily="34" charset="0"/>
                        </a:rPr>
                        <a:t>Макрорівень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 Black" panose="020B0A04020102020204" pitchFamily="34" charset="0"/>
                        </a:rPr>
                        <a:t>Нанорівень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7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 Black" panose="020B0A04020102020204" pitchFamily="34" charset="0"/>
                        </a:rPr>
                        <a:t>ІІІ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Колоніальна супердержава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Підприємство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</a:rPr>
                        <a:t>Робоче місце</a:t>
                      </a:r>
                      <a:endParaRPr lang="ru-RU" sz="2200" b="1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Black" panose="020B0A04020102020204" pitchFamily="34" charset="0"/>
                        </a:rPr>
                        <a:t>IV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Транснаціональна корпорація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Промислове місто (</a:t>
                      </a:r>
                      <a:r>
                        <a:rPr lang="uk-UA" sz="2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мономісто</a:t>
                      </a:r>
                      <a:r>
                        <a:rPr lang="uk-UA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</a:rPr>
                        <a:t>Робоче місце</a:t>
                      </a:r>
                      <a:endParaRPr lang="ru-RU" sz="2200" b="1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3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Black" panose="020B0A04020102020204" pitchFamily="34" charset="0"/>
                        </a:rPr>
                        <a:t>V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Міждержавні союзи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Регіон (промисловість перестає бути </a:t>
                      </a:r>
                      <a:r>
                        <a:rPr lang="uk-UA" sz="2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містоутворюючим</a:t>
                      </a:r>
                      <a:r>
                        <a:rPr lang="uk-UA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чинником)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</a:rPr>
                        <a:t>Людина</a:t>
                      </a:r>
                      <a:endParaRPr lang="ru-RU" sz="2200" b="1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Black" panose="020B0A04020102020204" pitchFamily="34" charset="0"/>
                        </a:rPr>
                        <a:t>VI</a:t>
                      </a:r>
                      <a:r>
                        <a:rPr lang="uk-UA" sz="2400">
                          <a:effectLst/>
                          <a:latin typeface="Arial Black" panose="020B0A04020102020204" pitchFamily="34" charset="0"/>
                        </a:rPr>
                        <a:t> (?)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Глобальні </a:t>
                      </a:r>
                      <a:r>
                        <a:rPr lang="uk-UA" sz="2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союзи (з чисельністю</a:t>
                      </a:r>
                      <a:r>
                        <a:rPr lang="uk-UA" sz="28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понад 500 </a:t>
                      </a:r>
                      <a:r>
                        <a:rPr lang="uk-UA" sz="2800" b="1" baseline="0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млн.осіб</a:t>
                      </a:r>
                      <a:r>
                        <a:rPr lang="uk-UA" sz="2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Регіон з чисельністю населення 3-7 </a:t>
                      </a:r>
                      <a:r>
                        <a:rPr lang="uk-UA" sz="2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uk-UA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NUTS</a:t>
                      </a:r>
                      <a:r>
                        <a:rPr lang="uk-UA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-1) (</a:t>
                      </a:r>
                      <a:r>
                        <a:rPr lang="uk-UA" sz="2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квазідержава</a:t>
                      </a:r>
                      <a:r>
                        <a:rPr lang="uk-UA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</a:rPr>
                        <a:t>Людина з особистим грошовим потоком</a:t>
                      </a:r>
                      <a:endParaRPr lang="ru-RU" sz="2200" b="1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38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3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"/>
            <a:ext cx="10920549" cy="8621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Franklin Gothic Demi" pitchFamily="34" charset="0"/>
              </a:rPr>
              <a:t>«Правильность 2.»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5212"/>
            <a:ext cx="12192000" cy="5982788"/>
          </a:xfrm>
        </p:spPr>
        <p:txBody>
          <a:bodyPr>
            <a:normAutofit/>
          </a:bodyPr>
          <a:lstStyle/>
          <a:p>
            <a:pPr algn="just"/>
            <a:r>
              <a:rPr lang="uk-UA" sz="3200" dirty="0"/>
              <a:t>2. "</a:t>
            </a:r>
            <a:r>
              <a:rPr lang="uk-UA" sz="3200" dirty="0" err="1"/>
              <a:t>Периоды</a:t>
            </a:r>
            <a:r>
              <a:rPr lang="uk-UA" sz="3200" dirty="0"/>
              <a:t> </a:t>
            </a:r>
            <a:r>
              <a:rPr lang="uk-UA" sz="3200" dirty="0" err="1"/>
              <a:t>повышательных</a:t>
            </a:r>
            <a:r>
              <a:rPr lang="uk-UA" sz="3200" dirty="0"/>
              <a:t> </a:t>
            </a:r>
            <a:r>
              <a:rPr lang="uk-UA" sz="3200" dirty="0" err="1"/>
              <a:t>волн</a:t>
            </a:r>
            <a:r>
              <a:rPr lang="uk-UA" sz="3200" dirty="0"/>
              <a:t> </a:t>
            </a:r>
            <a:r>
              <a:rPr lang="uk-UA" sz="3200" dirty="0" err="1"/>
              <a:t>больших</a:t>
            </a:r>
            <a:r>
              <a:rPr lang="uk-UA" sz="3200" dirty="0"/>
              <a:t> </a:t>
            </a:r>
            <a:r>
              <a:rPr lang="uk-UA" sz="3200" dirty="0" err="1"/>
              <a:t>циклов</a:t>
            </a:r>
            <a:r>
              <a:rPr lang="uk-UA" sz="3200" dirty="0"/>
              <a:t>, </a:t>
            </a:r>
            <a:r>
              <a:rPr lang="uk-UA" sz="3200" dirty="0" err="1"/>
              <a:t>как</a:t>
            </a:r>
            <a:r>
              <a:rPr lang="uk-UA" sz="3200" dirty="0"/>
              <a:t> правило, </a:t>
            </a:r>
            <a:r>
              <a:rPr lang="uk-UA" sz="3200" dirty="0" err="1"/>
              <a:t>значительно</a:t>
            </a:r>
            <a:r>
              <a:rPr lang="uk-UA" sz="3200" dirty="0"/>
              <a:t> </a:t>
            </a:r>
            <a:r>
              <a:rPr lang="uk-UA" sz="3200" dirty="0" err="1"/>
              <a:t>богаче</a:t>
            </a:r>
            <a:r>
              <a:rPr lang="uk-UA" sz="3200" dirty="0"/>
              <a:t> </a:t>
            </a:r>
            <a:r>
              <a:rPr lang="uk-UA" sz="3200" dirty="0" err="1"/>
              <a:t>крупными</a:t>
            </a:r>
            <a:r>
              <a:rPr lang="uk-UA" sz="3200" dirty="0"/>
              <a:t> </a:t>
            </a:r>
            <a:r>
              <a:rPr lang="uk-UA" sz="3200" dirty="0" err="1"/>
              <a:t>социальными</a:t>
            </a:r>
            <a:r>
              <a:rPr lang="uk-UA" sz="3200" dirty="0"/>
              <a:t> </a:t>
            </a:r>
            <a:r>
              <a:rPr lang="uk-UA" sz="3200" dirty="0" err="1"/>
              <a:t>потрясениями</a:t>
            </a:r>
            <a:r>
              <a:rPr lang="uk-UA" sz="3200" dirty="0"/>
              <a:t> и переворотами в </a:t>
            </a:r>
            <a:r>
              <a:rPr lang="uk-UA" sz="3200" dirty="0" err="1"/>
              <a:t>жизни</a:t>
            </a:r>
            <a:r>
              <a:rPr lang="uk-UA" sz="3200" dirty="0"/>
              <a:t> </a:t>
            </a:r>
            <a:r>
              <a:rPr lang="uk-UA" sz="3200" dirty="0" err="1"/>
              <a:t>общества</a:t>
            </a:r>
            <a:r>
              <a:rPr lang="uk-UA" sz="3200" dirty="0"/>
              <a:t>, </a:t>
            </a:r>
            <a:r>
              <a:rPr lang="uk-UA" sz="3200" dirty="0" err="1"/>
              <a:t>чем</a:t>
            </a:r>
            <a:r>
              <a:rPr lang="uk-UA" sz="3200" dirty="0"/>
              <a:t> </a:t>
            </a:r>
            <a:r>
              <a:rPr lang="uk-UA" sz="3200" dirty="0" err="1"/>
              <a:t>периоды</a:t>
            </a:r>
            <a:r>
              <a:rPr lang="uk-UA" sz="3200" dirty="0"/>
              <a:t> </a:t>
            </a:r>
            <a:r>
              <a:rPr lang="uk-UA" sz="3200" dirty="0" err="1"/>
              <a:t>понижательных</a:t>
            </a:r>
            <a:r>
              <a:rPr lang="uk-UA" sz="3200" dirty="0"/>
              <a:t> </a:t>
            </a:r>
            <a:r>
              <a:rPr lang="uk-UA" sz="3200" dirty="0" err="1"/>
              <a:t>волн</a:t>
            </a:r>
            <a:r>
              <a:rPr lang="uk-UA" sz="3200" dirty="0"/>
              <a:t>" </a:t>
            </a:r>
            <a:r>
              <a:rPr lang="uk-UA" sz="3200" dirty="0" smtClean="0"/>
              <a:t>[с</a:t>
            </a:r>
            <a:r>
              <a:rPr lang="uk-UA" sz="3200" dirty="0"/>
              <a:t>. 42]. </a:t>
            </a:r>
            <a:r>
              <a:rPr lang="uk-UA" sz="3200" b="1" i="1" dirty="0"/>
              <a:t>К </a:t>
            </a:r>
            <a:r>
              <a:rPr lang="uk-UA" sz="3200" b="1" i="1" dirty="0" err="1"/>
              <a:t>крупным</a:t>
            </a:r>
            <a:r>
              <a:rPr lang="uk-UA" sz="3200" b="1" i="1" dirty="0"/>
              <a:t> </a:t>
            </a:r>
            <a:r>
              <a:rPr lang="uk-UA" sz="3200" b="1" i="1" dirty="0" err="1"/>
              <a:t>социальным</a:t>
            </a:r>
            <a:r>
              <a:rPr lang="uk-UA" sz="3200" b="1" i="1" dirty="0"/>
              <a:t> </a:t>
            </a:r>
            <a:r>
              <a:rPr lang="uk-UA" sz="3200" b="1" i="1" dirty="0" err="1"/>
              <a:t>потрясениям</a:t>
            </a:r>
            <a:r>
              <a:rPr lang="uk-UA" sz="3200" b="1" i="1" dirty="0"/>
              <a:t> и </a:t>
            </a:r>
            <a:r>
              <a:rPr lang="uk-UA" sz="3200" b="1" i="1" dirty="0" smtClean="0"/>
              <a:t>переворотам </a:t>
            </a:r>
            <a:r>
              <a:rPr lang="uk-UA" sz="3200" b="1" i="1" dirty="0" err="1"/>
              <a:t>Кондратьев</a:t>
            </a:r>
            <a:r>
              <a:rPr lang="uk-UA" sz="3200" b="1" i="1" dirty="0"/>
              <a:t> </a:t>
            </a:r>
            <a:r>
              <a:rPr lang="uk-UA" sz="3200" b="1" i="1" dirty="0" err="1"/>
              <a:t>относил</a:t>
            </a:r>
            <a:r>
              <a:rPr lang="uk-UA" sz="3200" b="1" i="1" dirty="0"/>
              <a:t> </a:t>
            </a:r>
            <a:r>
              <a:rPr lang="uk-UA" sz="3200" b="1" i="1" dirty="0" err="1"/>
              <a:t>революции</a:t>
            </a:r>
            <a:r>
              <a:rPr lang="uk-UA" sz="3200" b="1" i="1" dirty="0"/>
              <a:t> и </a:t>
            </a:r>
            <a:r>
              <a:rPr lang="uk-UA" sz="3200" b="1" i="1" dirty="0" err="1"/>
              <a:t>войны</a:t>
            </a:r>
            <a:r>
              <a:rPr lang="uk-UA" sz="3200" b="1" i="1" dirty="0"/>
              <a:t>. </a:t>
            </a:r>
            <a:r>
              <a:rPr lang="uk-UA" sz="3200" b="1" i="1" dirty="0" err="1"/>
              <a:t>Войны</a:t>
            </a:r>
            <a:r>
              <a:rPr lang="uk-UA" sz="3200" b="1" i="1" dirty="0"/>
              <a:t> (в том </a:t>
            </a:r>
            <a:r>
              <a:rPr lang="uk-UA" sz="3200" b="1" i="1" dirty="0" err="1"/>
              <a:t>числе</a:t>
            </a:r>
            <a:r>
              <a:rPr lang="uk-UA" sz="3200" b="1" i="1" dirty="0"/>
              <a:t> </a:t>
            </a:r>
            <a:r>
              <a:rPr lang="uk-UA" sz="3200" b="1" i="1" dirty="0" err="1"/>
              <a:t>мировые</a:t>
            </a:r>
            <a:r>
              <a:rPr lang="uk-UA" sz="3200" b="1" i="1" dirty="0"/>
              <a:t>) он </a:t>
            </a:r>
            <a:r>
              <a:rPr lang="uk-UA" sz="3200" b="1" i="1" dirty="0" err="1"/>
              <a:t>считал</a:t>
            </a:r>
            <a:r>
              <a:rPr lang="uk-UA" sz="3200" b="1" i="1" dirty="0"/>
              <a:t> </a:t>
            </a:r>
            <a:r>
              <a:rPr lang="uk-UA" sz="3200" b="1" i="1" dirty="0" err="1"/>
              <a:t>скорее</a:t>
            </a:r>
            <a:r>
              <a:rPr lang="uk-UA" sz="3200" b="1" i="1" dirty="0"/>
              <a:t> </a:t>
            </a:r>
            <a:r>
              <a:rPr lang="uk-UA" sz="3200" b="1" i="1" dirty="0" err="1"/>
              <a:t>следствием</a:t>
            </a:r>
            <a:r>
              <a:rPr lang="uk-UA" sz="3200" b="1" i="1" dirty="0"/>
              <a:t> </a:t>
            </a:r>
            <a:r>
              <a:rPr lang="uk-UA" sz="3200" b="1" i="1" dirty="0" err="1"/>
              <a:t>длинных</a:t>
            </a:r>
            <a:r>
              <a:rPr lang="uk-UA" sz="3200" b="1" i="1" dirty="0"/>
              <a:t> </a:t>
            </a:r>
            <a:r>
              <a:rPr lang="uk-UA" sz="3200" b="1" i="1" dirty="0" err="1"/>
              <a:t>волн</a:t>
            </a:r>
            <a:r>
              <a:rPr lang="uk-UA" sz="3200" b="1" i="1" dirty="0"/>
              <a:t>, </a:t>
            </a:r>
            <a:r>
              <a:rPr lang="uk-UA" sz="3200" b="1" i="1" dirty="0" err="1"/>
              <a:t>чем</a:t>
            </a:r>
            <a:r>
              <a:rPr lang="uk-UA" sz="3200" b="1" i="1" dirty="0"/>
              <a:t> </a:t>
            </a:r>
            <a:r>
              <a:rPr lang="uk-UA" sz="3200" b="1" i="1" dirty="0" err="1"/>
              <a:t>их</a:t>
            </a:r>
            <a:r>
              <a:rPr lang="uk-UA" sz="3200" b="1" i="1" dirty="0"/>
              <a:t> </a:t>
            </a:r>
            <a:r>
              <a:rPr lang="uk-UA" sz="3200" b="1" i="1" dirty="0" err="1"/>
              <a:t>причиной</a:t>
            </a:r>
            <a:r>
              <a:rPr lang="uk-UA" sz="3200" b="1" i="1" dirty="0"/>
              <a:t>. При </a:t>
            </a:r>
            <a:r>
              <a:rPr lang="uk-UA" sz="3200" b="1" i="1" dirty="0" err="1"/>
              <a:t>этом</a:t>
            </a:r>
            <a:r>
              <a:rPr lang="uk-UA" sz="3200" b="1" i="1" dirty="0"/>
              <a:t> он не </a:t>
            </a:r>
            <a:r>
              <a:rPr lang="uk-UA" sz="3200" b="1" i="1" dirty="0" err="1"/>
              <a:t>отрицал</a:t>
            </a:r>
            <a:r>
              <a:rPr lang="uk-UA" sz="3200" b="1" i="1" dirty="0"/>
              <a:t> </a:t>
            </a:r>
            <a:r>
              <a:rPr lang="uk-UA" sz="3200" b="1" i="1" dirty="0" err="1"/>
              <a:t>обратного</a:t>
            </a:r>
            <a:r>
              <a:rPr lang="uk-UA" sz="3200" b="1" i="1" dirty="0"/>
              <a:t> </a:t>
            </a:r>
            <a:r>
              <a:rPr lang="uk-UA" sz="3200" b="1" i="1" dirty="0" err="1"/>
              <a:t>влияния</a:t>
            </a:r>
            <a:r>
              <a:rPr lang="uk-UA" sz="3200" b="1" i="1" dirty="0"/>
              <a:t> </a:t>
            </a:r>
            <a:r>
              <a:rPr lang="uk-UA" sz="3200" b="1" i="1" dirty="0" err="1"/>
              <a:t>войн</a:t>
            </a:r>
            <a:r>
              <a:rPr lang="uk-UA" sz="3200" b="1" i="1" dirty="0"/>
              <a:t> на </a:t>
            </a:r>
            <a:r>
              <a:rPr lang="uk-UA" sz="3200" b="1" i="1" dirty="0" err="1"/>
              <a:t>конкретные</a:t>
            </a:r>
            <a:r>
              <a:rPr lang="uk-UA" sz="3200" b="1" i="1" dirty="0"/>
              <a:t> </a:t>
            </a:r>
            <a:r>
              <a:rPr lang="uk-UA" sz="3200" b="1" i="1" dirty="0" err="1"/>
              <a:t>проявления</a:t>
            </a:r>
            <a:r>
              <a:rPr lang="uk-UA" sz="3200" b="1" i="1" dirty="0"/>
              <a:t> </a:t>
            </a:r>
            <a:r>
              <a:rPr lang="uk-UA" sz="3200" b="1" i="1" dirty="0" err="1"/>
              <a:t>соответствующей</a:t>
            </a:r>
            <a:r>
              <a:rPr lang="uk-UA" sz="3200" b="1" i="1" dirty="0"/>
              <a:t> </a:t>
            </a:r>
            <a:r>
              <a:rPr lang="uk-UA" sz="3200" b="1" i="1" dirty="0" err="1"/>
              <a:t>длинной</a:t>
            </a:r>
            <a:r>
              <a:rPr lang="uk-UA" sz="3200" b="1" i="1" dirty="0"/>
              <a:t> </a:t>
            </a:r>
            <a:r>
              <a:rPr lang="uk-UA" sz="3200" b="1" i="1" dirty="0" err="1"/>
              <a:t>волны</a:t>
            </a:r>
            <a:r>
              <a:rPr lang="uk-UA" sz="3200" b="1" i="1" dirty="0"/>
              <a:t>. </a:t>
            </a:r>
            <a:endParaRPr lang="uk-UA" sz="3200" b="1" i="1" dirty="0" smtClean="0"/>
          </a:p>
          <a:p>
            <a:r>
              <a:rPr lang="uk-UA" dirty="0" err="1" smtClean="0"/>
              <a:t>Кондратьев</a:t>
            </a:r>
            <a:r>
              <a:rPr lang="uk-UA" dirty="0" smtClean="0"/>
              <a:t> </a:t>
            </a:r>
            <a:r>
              <a:rPr lang="uk-UA" dirty="0"/>
              <a:t>Н. </a:t>
            </a:r>
            <a:r>
              <a:rPr lang="uk-UA" dirty="0" err="1"/>
              <a:t>Большие</a:t>
            </a:r>
            <a:r>
              <a:rPr lang="uk-UA" dirty="0"/>
              <a:t> </a:t>
            </a:r>
            <a:r>
              <a:rPr lang="uk-UA" dirty="0" err="1"/>
              <a:t>циклы</a:t>
            </a:r>
            <a:r>
              <a:rPr lang="uk-UA" dirty="0"/>
              <a:t> </a:t>
            </a:r>
            <a:r>
              <a:rPr lang="uk-UA" dirty="0" err="1"/>
              <a:t>экономической</a:t>
            </a:r>
            <a:r>
              <a:rPr lang="uk-UA" dirty="0"/>
              <a:t> </a:t>
            </a:r>
            <a:r>
              <a:rPr lang="uk-UA" dirty="0" err="1"/>
              <a:t>конъюнктуры</a:t>
            </a:r>
            <a:r>
              <a:rPr lang="uk-UA" dirty="0"/>
              <a:t> // </a:t>
            </a:r>
            <a:r>
              <a:rPr lang="uk-UA" dirty="0" err="1"/>
              <a:t>Кондратьев</a:t>
            </a:r>
            <a:r>
              <a:rPr lang="uk-UA" dirty="0"/>
              <a:t> Н.Д., </a:t>
            </a:r>
            <a:r>
              <a:rPr lang="uk-UA" dirty="0" err="1"/>
              <a:t>Опарин</a:t>
            </a:r>
            <a:r>
              <a:rPr lang="uk-UA" dirty="0"/>
              <a:t> Д.И. </a:t>
            </a:r>
            <a:r>
              <a:rPr lang="uk-UA" dirty="0" err="1"/>
              <a:t>Большие</a:t>
            </a:r>
            <a:r>
              <a:rPr lang="uk-UA" dirty="0"/>
              <a:t> </a:t>
            </a:r>
            <a:r>
              <a:rPr lang="uk-UA" dirty="0" err="1"/>
              <a:t>циклы</a:t>
            </a:r>
            <a:r>
              <a:rPr lang="uk-UA" dirty="0"/>
              <a:t> </a:t>
            </a:r>
            <a:r>
              <a:rPr lang="uk-UA" dirty="0" err="1"/>
              <a:t>конъюнктуры</a:t>
            </a:r>
            <a:r>
              <a:rPr lang="uk-UA" dirty="0"/>
              <a:t>. М., 1928. – 265 с</a:t>
            </a:r>
            <a:r>
              <a:rPr lang="uk-UA" dirty="0" smtClean="0"/>
              <a:t>.</a:t>
            </a:r>
          </a:p>
          <a:p>
            <a:pPr algn="just"/>
            <a:r>
              <a:rPr lang="uk-UA" sz="2800" b="1" i="1" dirty="0" smtClean="0">
                <a:solidFill>
                  <a:srgbClr val="00B050"/>
                </a:solidFill>
              </a:rPr>
              <a:t>«Ми не хотіли змінюватися і тому війна прийшла в наш дім».</a:t>
            </a:r>
          </a:p>
          <a:p>
            <a:pPr algn="r"/>
            <a:r>
              <a:rPr lang="uk-UA" sz="2800" b="1" i="1" dirty="0" smtClean="0">
                <a:solidFill>
                  <a:srgbClr val="00B050"/>
                </a:solidFill>
              </a:rPr>
              <a:t>Андрій </a:t>
            </a:r>
            <a:r>
              <a:rPr lang="uk-UA" sz="2800" b="1" i="1" dirty="0" err="1" smtClean="0">
                <a:solidFill>
                  <a:srgbClr val="00B050"/>
                </a:solidFill>
              </a:rPr>
              <a:t>Цаплієнко</a:t>
            </a:r>
            <a:r>
              <a:rPr lang="uk-UA" sz="2800" b="1" i="1" dirty="0" smtClean="0">
                <a:solidFill>
                  <a:srgbClr val="00B050"/>
                </a:solidFill>
              </a:rPr>
              <a:t> (Книга змін)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endParaRPr lang="uk-UA" dirty="0"/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9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18"/>
            <a:ext cx="12191999" cy="66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427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337</TotalTime>
  <Words>1584</Words>
  <Application>Microsoft Office PowerPoint</Application>
  <PresentationFormat>Произвольный</PresentationFormat>
  <Paragraphs>617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Retrospect</vt:lpstr>
      <vt:lpstr>                 д.е.н. С.В.Иванов, д.е.н. В.І.Ляшенко,  к.е.н. Є.В.Котов Сучасні перспективи промислових  міст та регіонів або Казка про модернізацію  </vt:lpstr>
      <vt:lpstr>Презентация PowerPoint</vt:lpstr>
      <vt:lpstr>Презентация PowerPoint</vt:lpstr>
      <vt:lpstr>Презентация PowerPoint</vt:lpstr>
      <vt:lpstr>Доля уклада в экономике страны,%</vt:lpstr>
      <vt:lpstr>               Основні «одиниці зборки» економіки</vt:lpstr>
      <vt:lpstr>Презентация PowerPoint</vt:lpstr>
      <vt:lpstr>«Правильность 2.»</vt:lpstr>
      <vt:lpstr>Презентация PowerPoint</vt:lpstr>
      <vt:lpstr>Объективно</vt:lpstr>
      <vt:lpstr>Взаємодія моделей індустріального розвитку</vt:lpstr>
      <vt:lpstr>Моделі індустріального розвитку: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Індекси модернізації провідних економічних районів і окремих країн </vt:lpstr>
      <vt:lpstr>Презентация PowerPoint</vt:lpstr>
      <vt:lpstr>Індекси модернізації Слобожанського регіону України</vt:lpstr>
      <vt:lpstr>Індекси постіндустріальної модернізації окремих міст Полтавської області</vt:lpstr>
      <vt:lpstr>Індекс неоіндустріальної модернізації окремих міст Полтавської області</vt:lpstr>
      <vt:lpstr>Індекс постіндустріальної модернізації промислових міст Запорізької області</vt:lpstr>
      <vt:lpstr>Індекс неоіндустріальної модернізації промислових міст Запорізької області</vt:lpstr>
      <vt:lpstr>Индексы постиндустриальной модернизации некоторых  промышленных городов Донецкой и Луганской областей</vt:lpstr>
      <vt:lpstr>Индекс неоиндустриальной модернизации промышленных городов Донецкой и Луганской областей</vt:lpstr>
      <vt:lpstr>Презентация PowerPoint</vt:lpstr>
      <vt:lpstr>«Глобальні регіони» як елементи побудови країни.  «Інтеграційний потенціал глобального розвитку» промислових регіонів: переробні галузі</vt:lpstr>
      <vt:lpstr>  Україна повинна подолати відставання в процесах глобалізації Пріоритети глобального розвитку промрегіонів</vt:lpstr>
      <vt:lpstr>План дій щодо модернізації промрегіонів</vt:lpstr>
      <vt:lpstr>Корпорації відновлювального (модернізаційного) розвитку створюються для формування якісно нових умов регіонального розвитку</vt:lpstr>
      <vt:lpstr>ВАТ «Корпорація відновлювального розвитку (КВР) (ВАТ «Корпорація модернізаційного розвитку (КМР))»</vt:lpstr>
      <vt:lpstr>Фонди розвитку КВР (КМР)</vt:lpstr>
      <vt:lpstr>Науковий супровід корпорацій регіонального розвитку Регіональний Центр НАН і МОН та у його складі відділ координації стратегії та програм регіонального розвитку Інституту економіки промисловості НАН України</vt:lpstr>
      <vt:lpstr>Презентация PowerPoint</vt:lpstr>
      <vt:lpstr>Презентация PowerPoint</vt:lpstr>
    </vt:vector>
  </TitlesOfParts>
  <Company>LEA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експеримент з формування корпорацій відновлювального (модернізаційного) розвитку регіонів</dc:title>
  <dc:creator>Aleksey</dc:creator>
  <cp:lastModifiedBy>Samsung</cp:lastModifiedBy>
  <cp:revision>92</cp:revision>
  <cp:lastPrinted>2015-12-06T10:43:21Z</cp:lastPrinted>
  <dcterms:created xsi:type="dcterms:W3CDTF">2015-12-06T09:08:16Z</dcterms:created>
  <dcterms:modified xsi:type="dcterms:W3CDTF">2016-10-21T08:02:50Z</dcterms:modified>
</cp:coreProperties>
</file>