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>
        <p:scale>
          <a:sx n="101" d="100"/>
          <a:sy n="101" d="100"/>
        </p:scale>
        <p:origin x="-90" y="-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C54B-4D73-4718-BB7E-EC1D6957F0D7}" type="datetimeFigureOut">
              <a:rPr lang="ru-RU" smtClean="0"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CA4B5-28A7-4200-956F-6A6F69AB3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615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C54B-4D73-4718-BB7E-EC1D6957F0D7}" type="datetimeFigureOut">
              <a:rPr lang="ru-RU" smtClean="0"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CA4B5-28A7-4200-956F-6A6F69AB3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813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C54B-4D73-4718-BB7E-EC1D6957F0D7}" type="datetimeFigureOut">
              <a:rPr lang="ru-RU" smtClean="0"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CA4B5-28A7-4200-956F-6A6F69AB3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5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C54B-4D73-4718-BB7E-EC1D6957F0D7}" type="datetimeFigureOut">
              <a:rPr lang="ru-RU" smtClean="0"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CA4B5-28A7-4200-956F-6A6F69AB3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121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C54B-4D73-4718-BB7E-EC1D6957F0D7}" type="datetimeFigureOut">
              <a:rPr lang="ru-RU" smtClean="0"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CA4B5-28A7-4200-956F-6A6F69AB3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50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C54B-4D73-4718-BB7E-EC1D6957F0D7}" type="datetimeFigureOut">
              <a:rPr lang="ru-RU" smtClean="0"/>
              <a:t>02.11.2015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CA4B5-28A7-4200-956F-6A6F69AB3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19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C54B-4D73-4718-BB7E-EC1D6957F0D7}" type="datetimeFigureOut">
              <a:rPr lang="ru-RU" smtClean="0"/>
              <a:t>02.11.2015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CA4B5-28A7-4200-956F-6A6F69AB3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898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C54B-4D73-4718-BB7E-EC1D6957F0D7}" type="datetimeFigureOut">
              <a:rPr lang="ru-RU" smtClean="0"/>
              <a:t>02.11.2015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CA4B5-28A7-4200-956F-6A6F69AB3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817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C54B-4D73-4718-BB7E-EC1D6957F0D7}" type="datetimeFigureOut">
              <a:rPr lang="ru-RU" smtClean="0"/>
              <a:t>02.11.2015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CA4B5-28A7-4200-956F-6A6F69AB3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768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C54B-4D73-4718-BB7E-EC1D6957F0D7}" type="datetimeFigureOut">
              <a:rPr lang="ru-RU" smtClean="0"/>
              <a:t>02.11.2015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CA4B5-28A7-4200-956F-6A6F69AB3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664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C54B-4D73-4718-BB7E-EC1D6957F0D7}" type="datetimeFigureOut">
              <a:rPr lang="ru-RU" smtClean="0"/>
              <a:t>02.11.2015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CA4B5-28A7-4200-956F-6A6F69AB3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909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2C54B-4D73-4718-BB7E-EC1D6957F0D7}" type="datetimeFigureOut">
              <a:rPr lang="ru-RU" smtClean="0"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CA4B5-28A7-4200-956F-6A6F69AB3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302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Екологізація державної регіональної політики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АНАЛІТИЧНА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ЗАПИСКА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Єремєєва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Н.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08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199"/>
            <a:ext cx="3932237" cy="2664373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 законодавчого забезпечення оцінки впливів на довкілля</a:t>
            </a:r>
            <a:endParaRPr lang="ru-RU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uk-UA" sz="4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4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стратегічну екологічну оцінку</a:t>
            </a:r>
            <a:r>
              <a:rPr lang="uk-UA" sz="4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4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4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оцінку впливу на довкілля»</a:t>
            </a:r>
            <a:endParaRPr lang="ru-RU" sz="4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3121572"/>
            <a:ext cx="3932237" cy="3468414"/>
          </a:xfrm>
        </p:spPr>
        <p:txBody>
          <a:bodyPr>
            <a:normAutofit/>
          </a:bodyPr>
          <a:lstStyle/>
          <a:p>
            <a:endParaRPr lang="uk-UA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 ЗАКОНІВ:</a:t>
            </a:r>
            <a:endParaRPr lang="ru-RU" sz="4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66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50883"/>
          </a:xfrm>
        </p:spPr>
        <p:txBody>
          <a:bodyPr>
            <a:noAutofit/>
          </a:bodyPr>
          <a:lstStyle/>
          <a:p>
            <a:r>
              <a:rPr lang="uk-UA" sz="4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</a:t>
            </a:r>
            <a:r>
              <a:rPr lang="uk-UA" sz="40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законопроектів </a:t>
            </a:r>
            <a:endParaRPr lang="ru-RU" sz="40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299545"/>
            <a:ext cx="6172200" cy="6227379"/>
          </a:xfrm>
        </p:spPr>
        <p:txBody>
          <a:bodyPr>
            <a:norm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неузгодженість положень проектів з чинним законодавством  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несистемність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запропонованих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змін;</a:t>
            </a:r>
          </a:p>
          <a:p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есистемність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термінів та понять, що вживаються в проектах;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ідсутність чіткої регламентації процесу оцінки;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 норм-гарантій, які забезпечують незалежність її проведення та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щодо джерел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порядку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фінансування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1608083"/>
            <a:ext cx="3932237" cy="4918841"/>
          </a:xfrm>
        </p:spPr>
        <p:txBody>
          <a:bodyPr>
            <a:noAutofit/>
          </a:bodyPr>
          <a:lstStyle/>
          <a:p>
            <a:r>
              <a:rPr lang="uk-UA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Висновок:  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доцільним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уявляється </a:t>
            </a:r>
            <a: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 обох проектів </a:t>
            </a:r>
            <a:r>
              <a:rPr lang="uk-UA" sz="2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спеціального </a:t>
            </a:r>
            <a:r>
              <a:rPr lang="uk-UA" sz="2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Закону «Про оцінку впливів на довкілля». </a:t>
            </a:r>
            <a:endParaRPr lang="uk-UA" sz="22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такого акту дозволить систематизувати норми щодо видів оцінки впливів на стан навколишнього середовища та врегулювати відносини  в процесі її застосування на різних етапах здійснення управлінської та господарської діяльності від прогнозування до спостереження за наслідками.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59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9841" y="-346840"/>
            <a:ext cx="4587766" cy="2065282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 </a:t>
            </a:r>
            <a:br>
              <a:rPr lang="uk-UA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нормативного </a:t>
            </a: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функціонування екологічної автоматизованої інформаційно-аналітичної системи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283779"/>
            <a:ext cx="6688246" cy="6085490"/>
          </a:xfrm>
        </p:spPr>
        <p:txBody>
          <a:bodyPr>
            <a:noAutofit/>
          </a:bodyPr>
          <a:lstStyle/>
          <a:p>
            <a:pPr algn="just"/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Впровадження 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системи, як складова державної системи моніторингу навколишнього природного середовища, передбачено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України «Про охорону навколишнього природного середовища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і забезпечення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 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віднесено до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компетенції Міністерства екології, функціонування місцевих екологічних автоматизованих інформаційно-аналітичних систем  є повноваженням місцевих 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</a:t>
            </a:r>
          </a:p>
          <a:p>
            <a:pPr algn="just"/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  про державну  систему моніторингу довкілля не містить вказання на такий елемент цей системи</a:t>
            </a:r>
          </a:p>
          <a:p>
            <a:pPr algn="just"/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Участь у проведенні моніторингу на регіональному рівні є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компетенцією обласних, Київської та Севастопольської державних 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адміністрацій</a:t>
            </a:r>
          </a:p>
          <a:p>
            <a:pPr algn="just"/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Паралельне впровадження екологічної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паспортизації 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регіонів, процес якої врегульовано на рівні відомчого акту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372" y="1592317"/>
            <a:ext cx="4804816" cy="5029199"/>
          </a:xfrm>
        </p:spPr>
        <p:txBody>
          <a:bodyPr>
            <a:noAutofit/>
          </a:bodyPr>
          <a:lstStyle/>
          <a:p>
            <a:r>
              <a:rPr lang="uk-UA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аконом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передбачений регіональний рівень вказаної системи та не забезпечений зв'язок між місцевим та загальнодержавним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рівнем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врегульовані способи та форми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  органів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самоврядування, державних адміністрації, міністерства 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приводу забезпечення функціонування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інформаційно-аналітичних систем.;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вирішені  питання  складу інформації, що інтегрується в систему, відповідальності за її достовірність та ненадання.   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екологічної паспортизації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регіонів, не інтегровано  в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 формування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інформаційно-аналітичної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системи.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80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780" y="0"/>
            <a:ext cx="4488245" cy="1229710"/>
          </a:xfrm>
        </p:spPr>
        <p:txBody>
          <a:bodyPr>
            <a:noAutofit/>
          </a:bodyPr>
          <a:lstStyle/>
          <a:p>
            <a:r>
              <a:rPr lang="uk-UA" sz="2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 впровадження</a:t>
            </a:r>
            <a:br>
              <a:rPr lang="uk-UA" sz="2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екологічної автоматизованої інформаційно-аналітичної системи.</a:t>
            </a:r>
            <a:endParaRPr lang="ru-RU" sz="2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7" y="0"/>
            <a:ext cx="6546357" cy="670822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акумульована Міністерством  екології інформація </a:t>
            </a:r>
            <a:r>
              <a:rPr lang="uk-UA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представлена </a:t>
            </a:r>
            <a:r>
              <a:rPr lang="uk-UA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фрагментарно:</a:t>
            </a:r>
            <a:r>
              <a:rPr lang="uk-UA" sz="2400" dirty="0" err="1" smtClean="0">
                <a:solidFill>
                  <a:srgbClr val="0070C0"/>
                </a:solidFill>
              </a:rPr>
              <a:t>на</a:t>
            </a:r>
            <a:r>
              <a:rPr lang="uk-UA" sz="2400" dirty="0" smtClean="0">
                <a:solidFill>
                  <a:srgbClr val="0070C0"/>
                </a:solidFill>
              </a:rPr>
              <a:t> </a:t>
            </a:r>
            <a:r>
              <a:rPr lang="uk-UA" sz="2400" dirty="0"/>
              <a:t>веб-сторінці міністерства розміщено  </a:t>
            </a:r>
            <a:endParaRPr lang="uk-UA" sz="2400" dirty="0" smtClean="0"/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Систему моніторингу - національний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геопортал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в якому містяться данні </a:t>
            </a:r>
            <a:r>
              <a:rPr lang="uk-UA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лише про природно-заповідні території</a:t>
            </a:r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 за період 2010 - 2011 років; 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регіональні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доповіді про стан навколишнього природного середовища, де </a:t>
            </a:r>
            <a:r>
              <a:rPr lang="uk-UA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детальна інформація про стан довкілля надана за період до 2013</a:t>
            </a:r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року.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оцінки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здійсненої Міністерством, </a:t>
            </a:r>
            <a:r>
              <a:rPr lang="uk-UA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 виконання цього завдання є незадовільним</a:t>
            </a:r>
            <a:r>
              <a:rPr lang="uk-UA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інформаційно-аналітичну систему як сукупність організаційно-розпорядчих заходів збирання, оброблення, накопичення, проведення аналізу, збереження та відображення екологічних даних </a:t>
            </a:r>
            <a:r>
              <a:rPr lang="uk-UA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створено</a:t>
            </a:r>
            <a:r>
              <a:rPr lang="uk-UA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3779" y="1513490"/>
            <a:ext cx="4899407" cy="5344509"/>
          </a:xfrm>
        </p:spPr>
        <p:txBody>
          <a:bodyPr>
            <a:normAutofit fontScale="25000" lnSpcReduction="20000"/>
          </a:bodyPr>
          <a:lstStyle/>
          <a:p>
            <a:r>
              <a:rPr lang="uk-UA" sz="8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8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доповнити Закон України «Про охорону навколишнього природного середовища</a:t>
            </a:r>
            <a:r>
              <a:rPr lang="uk-UA" sz="8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  </a:t>
            </a:r>
            <a:r>
              <a:rPr lang="uk-UA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положеннями, що визначають </a:t>
            </a:r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місце загальнодержавної екологічної автоматизованої інформаційно-аналітичної системи  у складі державної системи моніторингу довкілля, коло її суб'єктів; зміст інформації, яка вноситься до системи та її </a:t>
            </a:r>
            <a:r>
              <a:rPr lang="uk-UA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8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sz="8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структурі Розділу V Закону передбачити норми щодо екологічної паспортизації </a:t>
            </a:r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форми обліку, інформування та прогнозування в галузі навколишнього природного середовища. </a:t>
            </a:r>
            <a:endParaRPr lang="uk-UA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8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розробити </a:t>
            </a:r>
            <a:r>
              <a:rPr lang="uk-UA" sz="8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затвердити Положення </a:t>
            </a:r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автоматизовану інформаційно-аналітичну систему моніторингу навколишнього природного середовища та забезпечення доступу до екологічної інформації. 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93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6212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endParaRPr lang="ru-RU" sz="36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51338"/>
            <a:ext cx="10515600" cy="5722883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Clr>
                <a:srgbClr val="00B0F0"/>
              </a:buClr>
              <a:buFont typeface="+mj-lt"/>
              <a:buAutoNum type="arabicPeriod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Рекомендувати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профільному комітету Верховної Ради України доопрацювання  проектів Законів «Про стратегічну екологічну оцінку», «Про оцінку впливу на довкілля» шляхом </a:t>
            </a:r>
            <a:r>
              <a:rPr lang="uk-UA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на їх основі </a:t>
            </a:r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Закону </a:t>
            </a:r>
            <a:r>
              <a:rPr lang="uk-UA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 оцінку впливів на довкілля», в якому систематизувати норми щодо видів оцінки впливів на стан навколишнього середовища. </a:t>
            </a:r>
            <a:endParaRPr lang="uk-UA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uk-UA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Внести</a:t>
            </a:r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доповнення в Закон України «Про охорону навколишнього природного середовища»</a:t>
            </a: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ст. 22 доповнити положенням щодо місця загальнодержавної екологічної автоматизованої інформаційно-аналітичної системи  у складі державної системи моніторингу довкілля, визначення кола  суб'єктів системи; змісту інформації, яка вноситься до системи, режиму інформації.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р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озділ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Закону доповнити статтею, що визначає екологічну паспортизацію як форми обліку, інформування та прогнозування в галузі навколишнього природного середовища; систему екологічних паспортів, що діють в Україні, в тому числі, екологічні паспорти регіонів. Передбачити створення бази даних електронних екологічних паспортів.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19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uk-UA" dirty="0" smtClean="0"/>
          </a:p>
          <a:p>
            <a:pPr marL="0" indent="0" algn="just">
              <a:buNone/>
            </a:pPr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Рекомендувати Кабінету Міністрів України затвердити </a:t>
            </a:r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 про автоматизовану інформаційно-аналітичну систему моніторингу навколишнього природного середовища та забезпечення доступу до екологічної інформаці</a:t>
            </a:r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ї.</a:t>
            </a:r>
          </a:p>
          <a:p>
            <a:pPr marL="0" indent="0" algn="just">
              <a:buNone/>
            </a:pP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Рекомендувати Міністерству екології та природних ресурсів України </a:t>
            </a:r>
            <a:r>
              <a:rPr lang="uk-UA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розробити та затвердити наказом електронну форму екологічного паспорту регіону</a:t>
            </a: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715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  <a:endParaRPr lang="ru-RU" sz="66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94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0166" y="998424"/>
            <a:ext cx="108151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uk-UA" sz="3200" b="1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 аналітичної записки </a:t>
            </a:r>
            <a:endParaRPr lang="en-US" sz="3200" b="1" dirty="0" smtClean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32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аналіз чинного законодавства 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32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</a:t>
            </a:r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ення</a:t>
            </a:r>
            <a:r>
              <a:rPr lang="uk-UA" sz="32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першочергових заходів</a:t>
            </a:r>
            <a:r>
              <a:rPr lang="uk-UA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які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базуються на вже опрацьованих законодавчих механізмах,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можуть бути терміново здійснені без значних витрат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одночасно є основою для реалізації інших цілей регіональної екологічної політики.</a:t>
            </a:r>
            <a:endParaRPr lang="ru-RU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17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504495"/>
            <a:ext cx="10515600" cy="202176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</a:t>
            </a:r>
            <a:r>
              <a:rPr lang="uk-UA" sz="3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СУЧАСНОГО СТАНУ </a:t>
            </a:r>
            <a:r>
              <a:rPr lang="uk-UA" sz="3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ЗАКОНОДАВСТВА, </a:t>
            </a:r>
            <a:r>
              <a:rPr lang="uk-UA" sz="3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РЕГУЛЮЄ  ПИТАННЯ РОЗВИТКУ РЕГІОНІВ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5">
                    <a:lumMod val="50000"/>
                  </a:schemeClr>
                </a:solidFill>
              </a:rPr>
            </a:b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6483" y="1690688"/>
            <a:ext cx="11117317" cy="5403795"/>
          </a:xfrm>
        </p:spPr>
        <p:txBody>
          <a:bodyPr>
            <a:noAutofit/>
          </a:bodyPr>
          <a:lstStyle/>
          <a:p>
            <a:pPr marL="514350" indent="-514350" algn="just">
              <a:buAutoNum type="arabicParenR"/>
            </a:pPr>
            <a:r>
              <a:rPr lang="uk-UA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uk-UA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що регулюють  питання розвитку </a:t>
            </a:r>
            <a:r>
              <a:rPr lang="uk-UA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регіонів</a:t>
            </a:r>
            <a:r>
              <a:rPr lang="uk-UA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(Закон 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«Про стимулювання розвитку регіонів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»); </a:t>
            </a:r>
          </a:p>
          <a:p>
            <a:pPr marL="514350" indent="-514350" algn="just">
              <a:buAutoNum type="arabicParenR"/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</a:t>
            </a:r>
            <a:r>
              <a:rPr lang="uk-UA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 засади внутрішньої політики, державного прогнозування та планування</a:t>
            </a:r>
            <a:r>
              <a:rPr lang="uk-UA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(Закони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 «Про засади внутрішньої і зовнішньої політики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«Про державне прогнозування та розроблення програм економічного і соціального розвитку України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«Про державні цільові програми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</a:p>
          <a:p>
            <a:pPr marL="514350" indent="-514350" algn="just">
              <a:buAutoNum type="arabicParenR"/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містять норми </a:t>
            </a:r>
            <a:r>
              <a:rPr lang="uk-UA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 просторового розвитку </a:t>
            </a:r>
            <a:r>
              <a:rPr lang="uk-UA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територій</a:t>
            </a:r>
            <a:r>
              <a:rPr lang="uk-UA" sz="2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(Закони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«Про Генеральну схему планування території України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«Про регулювання містобудівної діяльності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»); </a:t>
            </a:r>
          </a:p>
          <a:p>
            <a:pPr marL="514350" indent="-514350" algn="just">
              <a:buAutoNum type="arabicParenR"/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закони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регулюють </a:t>
            </a:r>
            <a:r>
              <a:rPr lang="uk-UA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 виконавчої влади та місцевого самоврядування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 території  відповідної адміністративно-територіальної одиниці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місцеве самоврядування в Україні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«Про місцеві державні адміністрації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00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1076" y="475363"/>
            <a:ext cx="1161918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Аналіз змісту вказаних актів: </a:t>
            </a:r>
          </a:p>
          <a:p>
            <a:pPr algn="just"/>
            <a:r>
              <a:rPr lang="uk-UA" sz="36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екологічна складова регіонального розвитку представлена в них незначно</a:t>
            </a:r>
            <a:r>
              <a:rPr lang="uk-UA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в актах перших двох груп на рівні загального принципу-декларації; в інших групах – стосовно специфіки конкретної діяльності. </a:t>
            </a:r>
          </a:p>
          <a:p>
            <a:pPr algn="just"/>
            <a:r>
              <a:rPr lang="uk-UA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Нормами </a:t>
            </a:r>
            <a:r>
              <a:rPr lang="uk-UA" sz="36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екологічного законодавства</a:t>
            </a:r>
            <a:r>
              <a:rPr lang="uk-UA" sz="36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передбачені повноваження органів управління та місцевого самоврядування різного рівня  щодо розробки  та затвердження екологічних програм але місце таких програм  в системі програм економічного і соціального розвитку регіонів не визначено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79350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Зіставлення змісту </a:t>
            </a:r>
            <a:r>
              <a:rPr lang="uk-UA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стратегічних </a:t>
            </a:r>
            <a:r>
              <a:rPr lang="uk-UA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стратегія </a:t>
            </a: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регіонального розвитку на період до 2020 року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природні ресурси, їх ефективне господарське використання в не розглядаються як фактор соціально-економічного розвитку;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передбачено заходів щодо еколого-соціально-економічного   планування  розвитку регіонів  і міст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uk-UA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«Про </a:t>
            </a:r>
            <a:r>
              <a:rPr lang="uk-UA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засади (стратегією) державної екологічної політики України на період до 2020 року»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поєднання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  територіального соціально-економічного та екологічного планування,  впровадження  стратегічної  екологічної  оцінки, оцінки впливу державних і приватних проектів на навколишнє середовище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визначені як </a:t>
            </a:r>
            <a:r>
              <a:rPr lang="uk-UA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першочергові заході регіональної екологічної політики (ціль7), які мають бути здійснені до 2015 року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67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89186"/>
            <a:ext cx="10515600" cy="1636439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 </a:t>
            </a:r>
            <a:r>
              <a:rPr lang="uk-UA" sz="3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ВДОСКОНАЛЕННЯ ЧИННОГО </a:t>
            </a:r>
            <a:r>
              <a:rPr lang="uk-UA" sz="3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uk-UA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uk-UA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законодавче забезпечення:</a:t>
            </a:r>
            <a:r>
              <a:rPr lang="uk-UA" sz="40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0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742950" indent="-742950">
              <a:buAutoNum type="arabicParenR"/>
            </a:pPr>
            <a:r>
              <a:rPr lang="uk-UA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оцінки </a:t>
            </a: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впливів на довкілля</a:t>
            </a:r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uk-UA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проведення стратегічної екологічної оцінки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функціонування екологічної автоматизованої інформаційно-аналітичної системи</a:t>
            </a:r>
            <a:endParaRPr lang="ru-RU" sz="4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32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268014"/>
            <a:ext cx="3932237" cy="1789386"/>
          </a:xfrm>
        </p:spPr>
        <p:txBody>
          <a:bodyPr>
            <a:noAutofit/>
          </a:bodyPr>
          <a:lstStyle/>
          <a:p>
            <a:r>
              <a:rPr lang="uk-UA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 законодавчого </a:t>
            </a:r>
            <a:r>
              <a:rPr lang="uk-UA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оцінки впливів на довкілля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268014"/>
            <a:ext cx="6172200" cy="6085489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uk-UA" b="1" dirty="0">
                <a:solidFill>
                  <a:schemeClr val="accent6">
                    <a:lumMod val="50000"/>
                  </a:schemeClr>
                </a:solidFill>
              </a:rPr>
              <a:t>екологічна експертиза </a:t>
            </a:r>
            <a:endParaRPr lang="uk-UA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dirty="0" smtClean="0"/>
              <a:t>(</a:t>
            </a:r>
            <a:r>
              <a:rPr lang="uk-UA" dirty="0"/>
              <a:t>розділ </a:t>
            </a:r>
            <a:r>
              <a:rPr lang="en-US" dirty="0"/>
              <a:t>VI </a:t>
            </a:r>
            <a:r>
              <a:rPr lang="uk-UA" dirty="0"/>
              <a:t>Закону України «Про охорону навколишнього природного середовища», Закон «Про екологічну експертизу</a:t>
            </a:r>
            <a:r>
              <a:rPr lang="uk-UA" dirty="0" smtClean="0"/>
              <a:t>»);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оцінка </a:t>
            </a:r>
            <a:r>
              <a:rPr lang="uk-UA" b="1" dirty="0">
                <a:solidFill>
                  <a:schemeClr val="accent6">
                    <a:lumMod val="50000"/>
                  </a:schemeClr>
                </a:solidFill>
              </a:rPr>
              <a:t>впливу на навколишнє природне середовище проектів господарської та іншої 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діяльності</a:t>
            </a:r>
            <a:endParaRPr lang="uk-UA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dirty="0" smtClean="0"/>
              <a:t>(ст.52 </a:t>
            </a:r>
            <a:r>
              <a:rPr lang="uk-UA" dirty="0"/>
              <a:t>Закону «Про охорону навколишнього природного середовища», ст. 31 Закону «Про регулювання містобудівної діяльності»); </a:t>
            </a:r>
            <a:endParaRPr lang="uk-UA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поточна </a:t>
            </a:r>
            <a:r>
              <a:rPr lang="uk-UA" b="1" dirty="0">
                <a:solidFill>
                  <a:schemeClr val="accent6">
                    <a:lumMod val="50000"/>
                  </a:schemeClr>
                </a:solidFill>
              </a:rPr>
              <a:t>оцінка</a:t>
            </a:r>
            <a:r>
              <a:rPr lang="uk-UA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методами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b="1" dirty="0" smtClean="0"/>
              <a:t>моніторингу </a:t>
            </a:r>
            <a:r>
              <a:rPr lang="uk-UA" b="1" dirty="0"/>
              <a:t>довкілля </a:t>
            </a:r>
            <a:endParaRPr lang="uk-UA" b="1" dirty="0" smtClean="0"/>
          </a:p>
          <a:p>
            <a:pPr marL="0" indent="0">
              <a:buNone/>
            </a:pPr>
            <a:r>
              <a:rPr lang="uk-UA" dirty="0" smtClean="0"/>
              <a:t>(</a:t>
            </a:r>
            <a:r>
              <a:rPr lang="uk-UA" dirty="0"/>
              <a:t>ст.22 Закону України «Про охорону навколишнього природного середовища»), </a:t>
            </a:r>
            <a:endParaRPr lang="uk-UA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uk-UA" b="1" dirty="0"/>
              <a:t>е</a:t>
            </a:r>
            <a:r>
              <a:rPr lang="uk-UA" b="1" dirty="0" smtClean="0"/>
              <a:t>кологічного аудиту</a:t>
            </a:r>
          </a:p>
          <a:p>
            <a:pPr marL="0" indent="0">
              <a:buNone/>
            </a:pPr>
            <a:r>
              <a:rPr lang="uk-UA" dirty="0" smtClean="0"/>
              <a:t>(Закон </a:t>
            </a:r>
            <a:r>
              <a:rPr lang="uk-UA" dirty="0"/>
              <a:t>України «Про екологічний аудит</a:t>
            </a:r>
            <a:r>
              <a:rPr lang="uk-UA" dirty="0" smtClean="0"/>
              <a:t>»).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uk-UA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ЧИННЕ ЗАКОНОДАВСТВО </a:t>
            </a:r>
          </a:p>
          <a:p>
            <a:r>
              <a:rPr lang="uk-UA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 оцінки впливів на довкілля, що впроваджені: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909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199"/>
            <a:ext cx="3932237" cy="3515711"/>
          </a:xfrm>
        </p:spPr>
        <p:txBody>
          <a:bodyPr>
            <a:noAutofit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 законодавчого забезпечення оцінки впливів на довкілля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жоден із чинних законів </a:t>
            </a:r>
            <a:endParaRPr lang="uk-UA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uk-UA" sz="4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uk-UA" sz="4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охоплює всі передбачені законодавством види оцінки, </a:t>
            </a:r>
            <a:endParaRPr lang="uk-UA" sz="4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uk-UA" sz="4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uk-UA" sz="4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встановлює критерії розмежування сфер їх застосування</a:t>
            </a:r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987425"/>
            <a:ext cx="3932237" cy="5366077"/>
          </a:xfrm>
        </p:spPr>
        <p:txBody>
          <a:bodyPr/>
          <a:lstStyle/>
          <a:p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97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46841"/>
            <a:ext cx="3932237" cy="1710559"/>
          </a:xfrm>
        </p:spPr>
        <p:txBody>
          <a:bodyPr>
            <a:noAutofit/>
          </a:bodyPr>
          <a:lstStyle/>
          <a:p>
            <a:r>
              <a:rPr lang="uk-UA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 законодавчого забезпечення оцінки впливів на довкілля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346840"/>
            <a:ext cx="6172200" cy="688953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uk-UA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стратегічна екологічна оцінка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оцінка впливу на навколишнє середовище у транскордонному контексті</a:t>
            </a:r>
          </a:p>
          <a:p>
            <a:pPr marL="0" indent="0">
              <a:buNone/>
            </a:pPr>
            <a:r>
              <a:rPr lang="uk-UA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Україною </a:t>
            </a: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ратифіковано </a:t>
            </a:r>
            <a:endParaRPr lang="uk-UA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Конвенцію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ООН про оцінку впливу на навколишнє середовище у транскордонному контексті від 25.02.1991 року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щодо стратегічної екологічної оцінки до Конвенції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Ратифікація </a:t>
            </a:r>
          </a:p>
          <a:p>
            <a:pPr marL="0" indent="0">
              <a:buNone/>
            </a:pPr>
            <a:r>
              <a:rPr lang="uk-UA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</a:t>
            </a: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Угоди про асоціацію з ЄС </a:t>
            </a:r>
            <a:r>
              <a:rPr lang="uk-UA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Україна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прийняла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зобов’язання в частині наближення національного законодавства до законодавства ЄС щодо управління довкіллям та інтеграції екологічної політики у інші галузеві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політики: </a:t>
            </a:r>
          </a:p>
          <a:p>
            <a:pPr marL="0" indent="0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Директива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2011/92/ЄС про оцінку впливу окремих державних і приватних проектів на навколишнє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середовище; Директива №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2001/42/ЄC про оцінку впливу окремих планів та програм на навколишнє середовище)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endParaRPr lang="uk-UA" dirty="0" smtClean="0"/>
          </a:p>
          <a:p>
            <a:pPr algn="just"/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 оцінки, </a:t>
            </a:r>
          </a:p>
          <a:p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мають бути впроваджені </a:t>
            </a:r>
          </a:p>
          <a:p>
            <a:r>
              <a:rPr lang="uk-UA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ідповідно </a:t>
            </a:r>
          </a:p>
          <a:p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міжнародних  зобов’язань</a:t>
            </a:r>
          </a:p>
          <a:p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України:</a:t>
            </a:r>
            <a:endParaRPr lang="ru-RU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22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Термический</Template>
  <TotalTime>211</TotalTime>
  <Words>1201</Words>
  <Application>Microsoft Office PowerPoint</Application>
  <PresentationFormat>Произвольный</PresentationFormat>
  <Paragraphs>102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Екологізація державної регіональної політики</vt:lpstr>
      <vt:lpstr>Презентация PowerPoint</vt:lpstr>
      <vt:lpstr>  ХАРАКТЕРИСТИКА СУЧАСНОГО СТАНУ ЗАКОНОДАВСТВА, ЩО РЕГУЛЮЄ  ПИТАННЯ РОЗВИТКУ РЕГІОНІВ </vt:lpstr>
      <vt:lpstr>Презентация PowerPoint</vt:lpstr>
      <vt:lpstr>Зіставлення змісту стратегічних документів</vt:lpstr>
      <vt:lpstr> НАПРЯМИ ВДОСКОНАЛЕННЯ ЧИННОГО ЗАКОНОДАВСТВА- законодавче забезпечення:  </vt:lpstr>
      <vt:lpstr>Стан законодавчого забезпечення оцінки впливів на довкілля</vt:lpstr>
      <vt:lpstr>Стан законодавчого забезпечення оцінки впливів на довкілля</vt:lpstr>
      <vt:lpstr>Стан законодавчого забезпечення оцінки впливів на довкілля</vt:lpstr>
      <vt:lpstr>Стан законодавчого забезпечення оцінки впливів на довкілля</vt:lpstr>
      <vt:lpstr>Аналіз законопроектів </vt:lpstr>
      <vt:lpstr>Стан  нормативного забезпечення функціонування екологічної автоматизованої інформаційно-аналітичної системи.</vt:lpstr>
      <vt:lpstr>Стан впровадження екологічної автоматизованої інформаційно-аналітичної системи.</vt:lpstr>
      <vt:lpstr>ВИСНОВКИ</vt:lpstr>
      <vt:lpstr>ВИСНОВКИ</vt:lpstr>
      <vt:lpstr>ДЯКУЮ ЗА УВАГУ!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Екологізація державної регіональної політики</dc:title>
  <dc:creator>RePack by Diakov</dc:creator>
  <cp:lastModifiedBy>LVZh</cp:lastModifiedBy>
  <cp:revision>27</cp:revision>
  <cp:lastPrinted>2015-11-02T06:11:21Z</cp:lastPrinted>
  <dcterms:created xsi:type="dcterms:W3CDTF">2015-11-02T02:45:06Z</dcterms:created>
  <dcterms:modified xsi:type="dcterms:W3CDTF">2015-11-02T06:18:51Z</dcterms:modified>
</cp:coreProperties>
</file>