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116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75E4C8-AF41-4CC7-B812-FCAFF1829614}" type="datetimeFigureOut">
              <a:rPr lang="uk-UA" smtClean="0"/>
              <a:t>04.11.2015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90F48B-533E-4035-8C7C-A7980DE7C0D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88640"/>
            <a:ext cx="61722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малого та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: </a:t>
            </a:r>
            <a:r>
              <a:rPr lang="ru-RU" dirty="0" err="1"/>
              <a:t>застосування</a:t>
            </a:r>
            <a:r>
              <a:rPr lang="ru-RU" dirty="0"/>
              <a:t> принципу </a:t>
            </a:r>
            <a:r>
              <a:rPr lang="ru-RU" dirty="0" err="1"/>
              <a:t>ЄС</a:t>
            </a:r>
            <a:r>
              <a:rPr lang="ru-RU" dirty="0"/>
              <a:t> «</a:t>
            </a:r>
            <a:r>
              <a:rPr lang="ru-RU" dirty="0" err="1"/>
              <a:t>спочатку</a:t>
            </a:r>
            <a:r>
              <a:rPr lang="ru-RU" dirty="0"/>
              <a:t> подумай про 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»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286000" y="4509120"/>
            <a:ext cx="6172200" cy="1865802"/>
          </a:xfrm>
        </p:spPr>
        <p:txBody>
          <a:bodyPr/>
          <a:lstStyle/>
          <a:p>
            <a:pPr algn="r"/>
            <a:endParaRPr lang="uk-UA" dirty="0"/>
          </a:p>
        </p:txBody>
      </p:sp>
      <p:pic>
        <p:nvPicPr>
          <p:cNvPr id="5" name="Рисунок 4" descr="domain-name-for-small-or-medium-business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780928"/>
            <a:ext cx="6264696" cy="388843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Пропозиції</a:t>
            </a:r>
            <a:endParaRPr lang="uk-UA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147248" cy="5709248"/>
          </a:xfrm>
        </p:spPr>
        <p:txBody>
          <a:bodyPr>
            <a:normAutofit fontScale="92500"/>
          </a:bodyPr>
          <a:lstStyle/>
          <a:p>
            <a:r>
              <a:rPr lang="uk-UA" sz="2200" dirty="0" smtClean="0"/>
              <a:t>Запровадити диференційований підхід до державного регулювання окремих категорій суб'єктів господарювання;</a:t>
            </a:r>
          </a:p>
          <a:p>
            <a:r>
              <a:rPr lang="uk-UA" sz="2200" dirty="0" smtClean="0"/>
              <a:t>Запровадити єдині дати набрання чинності </a:t>
            </a:r>
            <a:r>
              <a:rPr lang="uk-UA" sz="2200" dirty="0" err="1" smtClean="0"/>
              <a:t>нпа</a:t>
            </a:r>
            <a:r>
              <a:rPr lang="uk-UA" sz="2200" dirty="0" smtClean="0"/>
              <a:t> у сфері господарської діяльності у рамках експерименту на фіксований період (1-3 роки) у сфері охорони навколишнього середовища;</a:t>
            </a:r>
          </a:p>
          <a:p>
            <a:r>
              <a:rPr lang="uk-UA" sz="2200" dirty="0" smtClean="0"/>
              <a:t>Внести зміни до </a:t>
            </a:r>
            <a:r>
              <a:rPr lang="uk-UA" sz="2200" dirty="0" err="1" smtClean="0"/>
              <a:t>ЗУ</a:t>
            </a:r>
            <a:r>
              <a:rPr lang="uk-UA" sz="2200" dirty="0" smtClean="0"/>
              <a:t> </a:t>
            </a:r>
            <a:r>
              <a:rPr lang="uk-UA" sz="2200" dirty="0" err="1" smtClean="0"/>
              <a:t>“Про</a:t>
            </a:r>
            <a:r>
              <a:rPr lang="uk-UA" sz="2200" dirty="0" smtClean="0"/>
              <a:t> засади державної регуляторної політики у сфері господарської </a:t>
            </a:r>
            <a:r>
              <a:rPr lang="uk-UA" sz="2200" dirty="0" err="1" smtClean="0"/>
              <a:t>діяльності”</a:t>
            </a:r>
            <a:r>
              <a:rPr lang="uk-UA" sz="2200" dirty="0" smtClean="0"/>
              <a:t> та </a:t>
            </a:r>
            <a:r>
              <a:rPr lang="uk-UA" sz="2200" dirty="0" err="1" smtClean="0"/>
              <a:t>ЗУ</a:t>
            </a:r>
            <a:r>
              <a:rPr lang="uk-UA" sz="2200" dirty="0" smtClean="0"/>
              <a:t> </a:t>
            </a:r>
            <a:r>
              <a:rPr lang="uk-UA" sz="2200" dirty="0" err="1" smtClean="0"/>
              <a:t>“Про</a:t>
            </a:r>
            <a:r>
              <a:rPr lang="uk-UA" sz="2200" dirty="0" smtClean="0"/>
              <a:t> розвиток та державну підтримку малого і середнього підприємництва в </a:t>
            </a:r>
            <a:r>
              <a:rPr lang="uk-UA" sz="2200" dirty="0" err="1" smtClean="0"/>
              <a:t>Україні”</a:t>
            </a:r>
            <a:r>
              <a:rPr lang="uk-UA" sz="2200" dirty="0" smtClean="0"/>
              <a:t>;</a:t>
            </a:r>
          </a:p>
          <a:p>
            <a:r>
              <a:rPr lang="uk-UA" sz="2200" dirty="0" smtClean="0"/>
              <a:t>Внести зміни до Методики оцінки впливу регуляторного акту;</a:t>
            </a:r>
          </a:p>
          <a:p>
            <a:r>
              <a:rPr lang="uk-UA" sz="2200" dirty="0" smtClean="0"/>
              <a:t>Внести зміни до Плану законодавчого забезпечення реформ в Україні;</a:t>
            </a:r>
          </a:p>
          <a:p>
            <a:r>
              <a:rPr lang="uk-UA" sz="2200" dirty="0" smtClean="0"/>
              <a:t>Запровадити окремий підхід до мікропідприємств під час здійснення державної регуляторної політики у сфері господарської діяльності.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Дякую за увагу!</a:t>
            </a:r>
            <a:endParaRPr lang="uk-UA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Рисунок 5" descr="small-busines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404664"/>
            <a:ext cx="4183360" cy="367240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uk-UA" dirty="0" smtClean="0"/>
              <a:t>РОЛЬ МСП В УКРАЇНІ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30" y="1124744"/>
          <a:ext cx="8352926" cy="548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952"/>
                <a:gridCol w="2709660"/>
                <a:gridCol w="2832314"/>
              </a:tblGrid>
              <a:tr h="1364334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Кількість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Зайнятість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Обсяги</a:t>
                      </a:r>
                      <a:r>
                        <a:rPr lang="uk-UA" sz="2000" baseline="0" dirty="0" smtClean="0"/>
                        <a:t> реалізованої продукції (товарів, послуг)</a:t>
                      </a:r>
                      <a:endParaRPr lang="uk-UA" sz="2000" dirty="0"/>
                    </a:p>
                  </a:txBody>
                  <a:tcPr/>
                </a:tc>
              </a:tr>
              <a:tr h="4124730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99%</a:t>
                      </a:r>
                      <a:r>
                        <a:rPr lang="uk-UA" b="1" baseline="0" dirty="0" smtClean="0"/>
                        <a:t> всіх підприємств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середні підприємства – 5% загальної кількості підприємств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малі  підприємства –</a:t>
                      </a:r>
                    </a:p>
                    <a:p>
                      <a:r>
                        <a:rPr lang="uk-UA" baseline="0" dirty="0" smtClean="0"/>
                        <a:t>13%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мікропідприємства – 81%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67% кількості</a:t>
                      </a:r>
                      <a:r>
                        <a:rPr lang="uk-UA" b="1" baseline="0" dirty="0" smtClean="0"/>
                        <a:t> найманих працівників на підприємствах</a:t>
                      </a:r>
                    </a:p>
                    <a:p>
                      <a:endParaRPr lang="uk-UA" b="1" baseline="0" dirty="0" smtClean="0"/>
                    </a:p>
                    <a:p>
                      <a:r>
                        <a:rPr lang="uk-UA" baseline="0" dirty="0" smtClean="0"/>
                        <a:t>середні підприємства – 43%</a:t>
                      </a:r>
                    </a:p>
                    <a:p>
                      <a:endParaRPr lang="uk-UA" b="1" baseline="0" dirty="0" smtClean="0"/>
                    </a:p>
                    <a:p>
                      <a:r>
                        <a:rPr lang="uk-UA" baseline="0" dirty="0" smtClean="0"/>
                        <a:t>малі  підприємства –</a:t>
                      </a:r>
                    </a:p>
                    <a:p>
                      <a:r>
                        <a:rPr lang="uk-UA" baseline="0" dirty="0" smtClean="0"/>
                        <a:t>14%</a:t>
                      </a:r>
                    </a:p>
                    <a:p>
                      <a:endParaRPr lang="uk-UA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мікропідприємства – 10%</a:t>
                      </a:r>
                      <a:endParaRPr lang="uk-UA" dirty="0" smtClean="0"/>
                    </a:p>
                    <a:p>
                      <a:endParaRPr lang="uk-UA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58%  реалізованої продукції (товарів,</a:t>
                      </a:r>
                      <a:r>
                        <a:rPr lang="uk-UA" b="1" baseline="0" dirty="0" smtClean="0"/>
                        <a:t> послуг)</a:t>
                      </a:r>
                    </a:p>
                    <a:p>
                      <a:endParaRPr lang="uk-UA" baseline="0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середні</a:t>
                      </a:r>
                      <a:r>
                        <a:rPr lang="uk-UA" baseline="0" dirty="0" smtClean="0"/>
                        <a:t> підприємства – 41% 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малі підприємства </a:t>
                      </a:r>
                      <a:r>
                        <a:rPr lang="uk-UA" baseline="0" dirty="0" smtClean="0">
                          <a:latin typeface="Times New Roman"/>
                          <a:cs typeface="Times New Roman"/>
                        </a:rPr>
                        <a:t>‒</a:t>
                      </a:r>
                      <a:r>
                        <a:rPr lang="uk-UA" baseline="0" dirty="0" smtClean="0"/>
                        <a:t>  12%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мікропідприємства – 5% 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752" cy="1426170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Малі та середні підприємства у ЄС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859216" cy="3816424"/>
          </a:xfrm>
        </p:spPr>
        <p:txBody>
          <a:bodyPr>
            <a:normAutofit/>
          </a:bodyPr>
          <a:lstStyle/>
          <a:p>
            <a:r>
              <a:rPr lang="uk-UA" dirty="0" smtClean="0"/>
              <a:t>20,8 </a:t>
            </a:r>
            <a:r>
              <a:rPr lang="uk-UA" dirty="0" err="1" smtClean="0"/>
              <a:t>млн</a:t>
            </a:r>
            <a:r>
              <a:rPr lang="uk-UA" dirty="0" smtClean="0"/>
              <a:t> малих та середніх підприємств, зареєстрованих у ЄС = 99% всіх підприємств ЄС</a:t>
            </a:r>
          </a:p>
          <a:p>
            <a:endParaRPr lang="uk-UA" dirty="0" smtClean="0"/>
          </a:p>
          <a:p>
            <a:r>
              <a:rPr lang="uk-UA" dirty="0" smtClean="0"/>
              <a:t>9 з 10 малих та середніх підприємств – мікропідприємства (з менш ніж 10 працівниками)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кожне мікропідприємство забезпечує роботу, в середньому, двох осіб</a:t>
            </a:r>
            <a:endParaRPr lang="uk-UA" dirty="0"/>
          </a:p>
        </p:txBody>
      </p:sp>
      <p:pic>
        <p:nvPicPr>
          <p:cNvPr id="4" name="Рисунок 3" descr="small-business-e1390361292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0"/>
            <a:ext cx="4248472" cy="223224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Закон ЄС </a:t>
            </a:r>
            <a:r>
              <a:rPr lang="uk-UA" dirty="0" err="1" smtClean="0"/>
              <a:t>“Про</a:t>
            </a:r>
            <a:r>
              <a:rPr lang="uk-UA" dirty="0" smtClean="0"/>
              <a:t> малий </a:t>
            </a:r>
            <a:r>
              <a:rPr lang="uk-UA" dirty="0" err="1" smtClean="0"/>
              <a:t>бізнес”</a:t>
            </a:r>
            <a:r>
              <a:rPr lang="uk-UA" dirty="0" smtClean="0"/>
              <a:t> (</a:t>
            </a:r>
            <a:r>
              <a:rPr lang="en-US" dirty="0" smtClean="0"/>
              <a:t>Small business act)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В основі принцип</a:t>
            </a:r>
          </a:p>
          <a:p>
            <a:pPr algn="ctr">
              <a:buNone/>
            </a:pPr>
            <a:r>
              <a:rPr lang="uk-UA" dirty="0" err="1" smtClean="0"/>
              <a:t>“Спочатку</a:t>
            </a:r>
            <a:r>
              <a:rPr lang="uk-UA" dirty="0" smtClean="0"/>
              <a:t> подумай про малий </a:t>
            </a:r>
            <a:r>
              <a:rPr lang="uk-UA" dirty="0" err="1" smtClean="0"/>
              <a:t>бізнес”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(Think Small First</a:t>
            </a:r>
            <a:r>
              <a:rPr lang="uk-UA" dirty="0" smtClean="0"/>
              <a:t> </a:t>
            </a:r>
            <a:r>
              <a:rPr lang="en-US" dirty="0" smtClean="0"/>
              <a:t>Principle)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4" name="Рисунок 3" descr="Think-Small-Logo-JP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924944"/>
            <a:ext cx="3384376" cy="367240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dirty="0" smtClean="0"/>
              <a:t>Принцип </a:t>
            </a:r>
            <a:r>
              <a:rPr lang="uk-UA" sz="2700" dirty="0" err="1" smtClean="0"/>
              <a:t>“Спочатку</a:t>
            </a:r>
            <a:r>
              <a:rPr lang="uk-UA" sz="2700" dirty="0" smtClean="0"/>
              <a:t> подумай про малий </a:t>
            </a:r>
            <a:r>
              <a:rPr lang="uk-UA" sz="2700" dirty="0" err="1" smtClean="0"/>
              <a:t>бізнес”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(Think Small First Principle)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91264" cy="4917160"/>
          </a:xfrm>
        </p:spPr>
        <p:txBody>
          <a:bodyPr/>
          <a:lstStyle/>
          <a:p>
            <a:r>
              <a:rPr lang="uk-UA" dirty="0" smtClean="0"/>
              <a:t>Проведення консультування та слухань з МСП;</a:t>
            </a:r>
          </a:p>
          <a:p>
            <a:endParaRPr lang="uk-UA" dirty="0" smtClean="0"/>
          </a:p>
          <a:p>
            <a:r>
              <a:rPr lang="uk-UA" dirty="0" smtClean="0"/>
              <a:t>Застосування </a:t>
            </a:r>
            <a:r>
              <a:rPr lang="uk-UA" dirty="0" err="1" smtClean="0"/>
              <a:t>“МСП</a:t>
            </a:r>
            <a:r>
              <a:rPr lang="uk-UA" dirty="0" smtClean="0"/>
              <a:t> </a:t>
            </a:r>
            <a:r>
              <a:rPr lang="uk-UA" dirty="0" err="1" smtClean="0"/>
              <a:t>тесту”</a:t>
            </a:r>
            <a:r>
              <a:rPr lang="uk-UA" dirty="0" smtClean="0"/>
              <a:t>;</a:t>
            </a:r>
          </a:p>
          <a:p>
            <a:endParaRPr lang="uk-UA" dirty="0" smtClean="0"/>
          </a:p>
          <a:p>
            <a:r>
              <a:rPr lang="uk-UA" dirty="0" smtClean="0"/>
              <a:t>Застосування принципу </a:t>
            </a:r>
            <a:r>
              <a:rPr lang="uk-UA" dirty="0" err="1" smtClean="0"/>
              <a:t>“тільки</a:t>
            </a:r>
            <a:r>
              <a:rPr lang="uk-UA" dirty="0" smtClean="0"/>
              <a:t> один </a:t>
            </a:r>
            <a:r>
              <a:rPr lang="uk-UA" dirty="0" err="1" smtClean="0"/>
              <a:t>раз”</a:t>
            </a:r>
            <a:r>
              <a:rPr lang="uk-UA" dirty="0" smtClean="0"/>
              <a:t>;</a:t>
            </a:r>
          </a:p>
          <a:p>
            <a:endParaRPr lang="uk-UA" dirty="0" smtClean="0"/>
          </a:p>
          <a:p>
            <a:pPr algn="just"/>
            <a:r>
              <a:rPr lang="uk-UA" dirty="0" smtClean="0"/>
              <a:t>Забезпечення законодавчої визначеності МСП шляхом встановлення єдиних дат набрання чинності нормативно-правовими актами, які матимуть вплив на МСП </a:t>
            </a:r>
          </a:p>
          <a:p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Застосування </a:t>
            </a:r>
            <a:r>
              <a:rPr lang="uk-UA" dirty="0" err="1" smtClean="0"/>
              <a:t>“МСП</a:t>
            </a:r>
            <a:r>
              <a:rPr lang="uk-UA" dirty="0" smtClean="0"/>
              <a:t> </a:t>
            </a:r>
            <a:r>
              <a:rPr lang="uk-UA" dirty="0" err="1" smtClean="0"/>
              <a:t>тесту”</a:t>
            </a:r>
            <a:r>
              <a:rPr lang="uk-UA" dirty="0" smtClean="0"/>
              <a:t>;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7313240" cy="4557120"/>
          </a:xfrm>
        </p:spPr>
        <p:txBody>
          <a:bodyPr/>
          <a:lstStyle/>
          <a:p>
            <a:pPr algn="just"/>
            <a:r>
              <a:rPr lang="uk-UA" dirty="0" smtClean="0"/>
              <a:t>МСП тест – проведення детальної оцінки впливу законопроектів на МСП. </a:t>
            </a:r>
            <a:endParaRPr lang="uk-UA" dirty="0"/>
          </a:p>
        </p:txBody>
      </p:sp>
      <p:pic>
        <p:nvPicPr>
          <p:cNvPr id="4" name="Рисунок 3" descr="SME-weal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924944"/>
            <a:ext cx="4896544" cy="316835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188640"/>
            <a:ext cx="525658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uk-UA" sz="1600" b="1" dirty="0" smtClean="0"/>
              <a:t>Визначення проблеми</a:t>
            </a:r>
          </a:p>
          <a:p>
            <a:pPr marL="342900" indent="-342900"/>
            <a:r>
              <a:rPr lang="uk-UA" sz="1400" dirty="0" smtClean="0"/>
              <a:t>	Встановлення,чи є МСП серед суб'єктів, на яких має вплив проект регуляторного акту</a:t>
            </a:r>
          </a:p>
          <a:p>
            <a:pPr marL="342900" indent="-342900" algn="ctr"/>
            <a:endParaRPr lang="uk-UA" sz="1600" dirty="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364088" y="11247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012160" y="908720"/>
            <a:ext cx="1152128" cy="504056"/>
          </a:xfrm>
        </p:spPr>
        <p:txBody>
          <a:bodyPr>
            <a:noAutofit/>
          </a:bodyPr>
          <a:lstStyle/>
          <a:p>
            <a:r>
              <a:rPr lang="uk-UA" sz="1400" b="1" dirty="0" smtClean="0">
                <a:solidFill>
                  <a:schemeClr val="tx1"/>
                </a:solidFill>
              </a:rPr>
              <a:t>Якщо так</a:t>
            </a: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1412776"/>
            <a:ext cx="52565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uk-UA" sz="1600" b="1" dirty="0" smtClean="0"/>
              <a:t>2. Визначення цілей державного регулювання</a:t>
            </a:r>
            <a:endParaRPr lang="uk-UA" sz="1600" dirty="0" smtClean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364088" y="198884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275856" y="2204864"/>
            <a:ext cx="52565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uk-UA" sz="1600" b="1" dirty="0"/>
              <a:t>3</a:t>
            </a:r>
            <a:r>
              <a:rPr lang="uk-UA" sz="1600" b="1" dirty="0" smtClean="0"/>
              <a:t>. Розробка альтернативних способів досягнення визначених цілей</a:t>
            </a:r>
            <a:endParaRPr lang="uk-UA" sz="1600" dirty="0" smtClean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364088" y="27809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275856" y="3068960"/>
            <a:ext cx="52565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uk-UA" sz="1600" b="1" dirty="0" smtClean="0"/>
              <a:t>4. Аналіз впливу кожного альтернативного способу (витрати та переваги) на МСП</a:t>
            </a:r>
            <a:endParaRPr lang="uk-UA" sz="1600" dirty="0" smtClean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364088" y="38610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275856" y="4149080"/>
            <a:ext cx="52565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uk-UA" sz="1600" b="1" dirty="0"/>
              <a:t>5</a:t>
            </a:r>
            <a:r>
              <a:rPr lang="uk-UA" sz="1600" b="1" dirty="0" smtClean="0"/>
              <a:t>. Порівняння альтернативних способів досягнення цілей</a:t>
            </a:r>
            <a:endParaRPr lang="uk-UA" sz="1600" dirty="0" smtClean="0"/>
          </a:p>
        </p:txBody>
      </p:sp>
      <p:sp>
        <p:nvSpPr>
          <p:cNvPr id="25" name="Прямоугольник 24"/>
          <p:cNvSpPr/>
          <p:nvPr/>
        </p:nvSpPr>
        <p:spPr>
          <a:xfrm>
            <a:off x="3275856" y="5805264"/>
            <a:ext cx="52565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uk-UA" sz="1600" b="1" dirty="0" smtClean="0"/>
              <a:t>6. Розгляд можливостей спеціальних заходів з метою зменшення негативного впливу на МСП </a:t>
            </a:r>
            <a:endParaRPr lang="uk-UA" sz="1600" dirty="0" smtClean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5364088" y="4941168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7"/>
          <p:cNvSpPr txBox="1">
            <a:spLocks/>
          </p:cNvSpPr>
          <p:nvPr/>
        </p:nvSpPr>
        <p:spPr>
          <a:xfrm>
            <a:off x="5580112" y="4941168"/>
            <a:ext cx="3096344" cy="86409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300" b="1" cap="small" dirty="0" smtClean="0">
                <a:latin typeface="+mj-lt"/>
                <a:ea typeface="+mj-ea"/>
                <a:cs typeface="+mj-cs"/>
              </a:rPr>
              <a:t>Якщо вибраний спосіб все одно створює для МСП тягар, необхідно перейти до наступного кроку</a:t>
            </a:r>
            <a:endParaRPr kumimoji="0" lang="uk-UA" sz="13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5576" y="188640"/>
            <a:ext cx="2016224" cy="6408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Консультування з представниками МСП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Особливий підхід до мікропідприємств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3212976"/>
            <a:ext cx="7467600" cy="3260976"/>
          </a:xfrm>
        </p:spPr>
        <p:txBody>
          <a:bodyPr/>
          <a:lstStyle/>
          <a:p>
            <a:r>
              <a:rPr lang="uk-UA" dirty="0" err="1" smtClean="0"/>
              <a:t>“Мікропідприємства</a:t>
            </a:r>
            <a:r>
              <a:rPr lang="uk-UA" dirty="0" smtClean="0"/>
              <a:t> апріорі мають бути виключені зі сфери дії запропонованого законодавства, якщо не буде доведена необхідність їхнього охоплення дією такого законодавства…”</a:t>
            </a:r>
            <a:endParaRPr lang="uk-UA" dirty="0"/>
          </a:p>
        </p:txBody>
      </p:sp>
      <p:pic>
        <p:nvPicPr>
          <p:cNvPr id="3" name="Рисунок 2" descr="micro-business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88640"/>
            <a:ext cx="3960440" cy="2664295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Встановлення єдиних дат набрання чинності нормативних актів (</a:t>
            </a:r>
            <a:r>
              <a:rPr lang="en-US" sz="2400" dirty="0" smtClean="0"/>
              <a:t>common commencement dates)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075240" cy="4413104"/>
          </a:xfrm>
        </p:spPr>
        <p:txBody>
          <a:bodyPr/>
          <a:lstStyle/>
          <a:p>
            <a:r>
              <a:rPr lang="uk-UA" dirty="0" smtClean="0"/>
              <a:t>Відповідні правила вступають в силу у конкретно встановлені дати, кількість яких протягом року обмежена.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Єдиними датами, як правило, виступають два дні на рік (Великобританія: 6 квітня та 1 жовтня; Нідерланди: 1 січня та 1 липня).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251</TotalTime>
  <Words>497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Активізація господарської діяльності суб’єктів малого та середнього підприємництва: застосування принципу ЄС «спочатку подумай про малий бізнес»</vt:lpstr>
      <vt:lpstr>РОЛЬ МСП В УКРАЇНІ</vt:lpstr>
      <vt:lpstr>Малі та середні підприємства у ЄС</vt:lpstr>
      <vt:lpstr>Закон ЄС “Про малий бізнес” (Small business act)</vt:lpstr>
      <vt:lpstr>Принцип “Спочатку подумай про малий бізнес” (Think Small First Principle) </vt:lpstr>
      <vt:lpstr>Застосування “МСП тесту”; </vt:lpstr>
      <vt:lpstr>Якщо так</vt:lpstr>
      <vt:lpstr>Особливий підхід до мікропідприємств</vt:lpstr>
      <vt:lpstr>Встановлення єдиних дат набрання чинності нормативних актів (common commencement dates)</vt:lpstr>
      <vt:lpstr>Пропозиції</vt:lpstr>
      <vt:lpstr>Дякую за увагу!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Груцинова</dc:creator>
  <cp:lastModifiedBy>1</cp:lastModifiedBy>
  <cp:revision>32</cp:revision>
  <dcterms:created xsi:type="dcterms:W3CDTF">2015-10-31T15:43:00Z</dcterms:created>
  <dcterms:modified xsi:type="dcterms:W3CDTF">2015-11-04T09:12:07Z</dcterms:modified>
</cp:coreProperties>
</file>